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0" r:id="rId7"/>
    <p:sldId id="271" r:id="rId8"/>
    <p:sldId id="263" r:id="rId9"/>
    <p:sldId id="265" r:id="rId10"/>
    <p:sldId id="266" r:id="rId11"/>
    <p:sldId id="267" r:id="rId12"/>
    <p:sldId id="268" r:id="rId13"/>
    <p:sldId id="269" r:id="rId14"/>
    <p:sldId id="264" r:id="rId15"/>
    <p:sldId id="272" r:id="rId16"/>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E5E"/>
    <a:srgbClr val="E4221D"/>
    <a:srgbClr val="17C86E"/>
    <a:srgbClr val="FF8B32"/>
    <a:srgbClr val="18BFF7"/>
    <a:srgbClr val="FEC832"/>
    <a:srgbClr val="14A75A"/>
    <a:srgbClr val="041544"/>
    <a:srgbClr val="060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9"/>
    <p:restoredTop sz="94693"/>
  </p:normalViewPr>
  <p:slideViewPr>
    <p:cSldViewPr snapToGrid="0" snapToObjects="1">
      <p:cViewPr varScale="1">
        <p:scale>
          <a:sx n="200" d="100"/>
          <a:sy n="200" d="100"/>
        </p:scale>
        <p:origin x="7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A1D6-A545-BA4C-AEAE-2931A447E9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8E0B3CA1-B0DE-9C40-A62E-CC3A00464D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9561054E-EA42-7340-B820-6803134A7059}"/>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5" name="Footer Placeholder 4">
            <a:extLst>
              <a:ext uri="{FF2B5EF4-FFF2-40B4-BE49-F238E27FC236}">
                <a16:creationId xmlns:a16="http://schemas.microsoft.com/office/drawing/2014/main" id="{F107E55B-621D-FE4C-84B6-980D7ACD41D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122EBAC-1666-CF4B-A270-30D63FD8335A}"/>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3303347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E4F6-B1A4-094C-8A07-3786A6693AB8}"/>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01AC334-7349-4644-BEB6-84AEE60621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2F8728-A3A9-0945-942D-5695106123D1}"/>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5" name="Footer Placeholder 4">
            <a:extLst>
              <a:ext uri="{FF2B5EF4-FFF2-40B4-BE49-F238E27FC236}">
                <a16:creationId xmlns:a16="http://schemas.microsoft.com/office/drawing/2014/main" id="{5772DE53-4B56-0F4A-BD79-963D11B1429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905AADA-35E7-0F49-84E4-3C647F3E1AC5}"/>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1635274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228479-8FDC-A746-BE77-8B3569F266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63B126C-5DD0-8542-A377-8BCF56D313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D075E40-7C53-6E42-BF9A-CBFE905F4B37}"/>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5" name="Footer Placeholder 4">
            <a:extLst>
              <a:ext uri="{FF2B5EF4-FFF2-40B4-BE49-F238E27FC236}">
                <a16:creationId xmlns:a16="http://schemas.microsoft.com/office/drawing/2014/main" id="{FEF1DB56-8DEC-474C-B4EB-38731F84476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B7D5BA4-4CC1-7F4D-9D54-048BD390664C}"/>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2836320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F1F3-7B7B-3B4B-A6A0-069AB9802131}"/>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6CF458A-237A-A94E-87AF-B9D31220E3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30986841-905D-A24B-900D-A2CD39930921}"/>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5" name="Footer Placeholder 4">
            <a:extLst>
              <a:ext uri="{FF2B5EF4-FFF2-40B4-BE49-F238E27FC236}">
                <a16:creationId xmlns:a16="http://schemas.microsoft.com/office/drawing/2014/main" id="{765B1D53-35CA-6F4B-B37D-843C2186803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959EC4C-9856-424C-9067-9B45689A8A35}"/>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2790355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D9C7A-A8CD-D343-977B-7105550801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4C4EDADC-05F9-3B42-BEAD-F89A4531AF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9FFE3-35B9-3B47-B26D-E6775F632316}"/>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5" name="Footer Placeholder 4">
            <a:extLst>
              <a:ext uri="{FF2B5EF4-FFF2-40B4-BE49-F238E27FC236}">
                <a16:creationId xmlns:a16="http://schemas.microsoft.com/office/drawing/2014/main" id="{8AA2F086-41A3-634B-A610-0A870FC3F58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7955954-EB19-D048-943C-E273CF71CFDF}"/>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74260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BDBF-5A4F-EB48-8B4A-7FB1DB5FFBF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DAB5EF3-6744-E349-80AD-2FAF18CE2B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22F3E2F4-E5ED-CA43-8A4F-A76839A065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34AD886E-7049-D140-871A-4B1BDD5533A4}"/>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6" name="Footer Placeholder 5">
            <a:extLst>
              <a:ext uri="{FF2B5EF4-FFF2-40B4-BE49-F238E27FC236}">
                <a16:creationId xmlns:a16="http://schemas.microsoft.com/office/drawing/2014/main" id="{5F9966CA-1967-6D4F-90E2-A3BEAAE9094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B2ADD26-8295-E147-AC5C-0918E33BE41B}"/>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59810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3F80B-4E18-E249-B43D-3007E9967925}"/>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6DAAA02-57F5-014C-9304-E3A995224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DCFB3A-78D7-454E-B8C6-2137C2E08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F30A5236-3C0D-8042-BBF0-DDC6121246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7F7ACF-7409-B148-BF23-A13762290E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A119E2A5-167A-264A-AC85-A0EC111DC2E2}"/>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8" name="Footer Placeholder 7">
            <a:extLst>
              <a:ext uri="{FF2B5EF4-FFF2-40B4-BE49-F238E27FC236}">
                <a16:creationId xmlns:a16="http://schemas.microsoft.com/office/drawing/2014/main" id="{16C824B9-B4D8-254F-9439-7B7A6E36D0FC}"/>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C3E43F81-8B6E-6644-BA46-BF31ACC28E04}"/>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1661172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A039E-0EAA-8A47-8363-AD596FBCB410}"/>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5ABF63F4-CDA4-C04D-B3A8-378F724617CB}"/>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4" name="Footer Placeholder 3">
            <a:extLst>
              <a:ext uri="{FF2B5EF4-FFF2-40B4-BE49-F238E27FC236}">
                <a16:creationId xmlns:a16="http://schemas.microsoft.com/office/drawing/2014/main" id="{B4FBF253-9E7E-2443-82F0-7312E919D76D}"/>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E5C9ABFF-8DF7-4442-A5BD-2F001BB6BDBF}"/>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90107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0A64F-72ED-A045-B7CE-9AB4C06F8A52}"/>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3" name="Footer Placeholder 2">
            <a:extLst>
              <a:ext uri="{FF2B5EF4-FFF2-40B4-BE49-F238E27FC236}">
                <a16:creationId xmlns:a16="http://schemas.microsoft.com/office/drawing/2014/main" id="{90788F41-B058-924F-B9BE-75308BA6A765}"/>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0FCF2C39-5F18-4A48-AB2D-3A62757D5C87}"/>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1509231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6E6F-D083-5D44-9A44-F4181D33D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9C200D8D-FA53-AD4A-A60C-34B8B4C9D4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543E598D-B1DE-894B-8B89-53EA378C6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36B6E-D5E0-614A-B2C5-6AD74E737CAF}"/>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6" name="Footer Placeholder 5">
            <a:extLst>
              <a:ext uri="{FF2B5EF4-FFF2-40B4-BE49-F238E27FC236}">
                <a16:creationId xmlns:a16="http://schemas.microsoft.com/office/drawing/2014/main" id="{8D6E4F71-DAC5-2C4B-A5D4-76CF4118925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72BA327-C2B1-B24E-BC01-86DD571D5D46}"/>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2515250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3E06-5976-5643-907D-949DD7E1C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CFC7BB5-AA89-BB4C-B27C-6B0C972A5E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A01281C4-7F6E-D243-9BF5-6455E3520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EC211-DA94-E449-9E47-6E0F9D79737A}"/>
              </a:ext>
            </a:extLst>
          </p:cNvPr>
          <p:cNvSpPr>
            <a:spLocks noGrp="1"/>
          </p:cNvSpPr>
          <p:nvPr>
            <p:ph type="dt" sz="half" idx="10"/>
          </p:nvPr>
        </p:nvSpPr>
        <p:spPr/>
        <p:txBody>
          <a:bodyPr/>
          <a:lstStyle/>
          <a:p>
            <a:fld id="{6462746A-8A6A-994E-A96E-77814C638268}" type="datetimeFigureOut">
              <a:rPr lang="en-IL" smtClean="0"/>
              <a:t>25/01/2022</a:t>
            </a:fld>
            <a:endParaRPr lang="en-IL"/>
          </a:p>
        </p:txBody>
      </p:sp>
      <p:sp>
        <p:nvSpPr>
          <p:cNvPr id="6" name="Footer Placeholder 5">
            <a:extLst>
              <a:ext uri="{FF2B5EF4-FFF2-40B4-BE49-F238E27FC236}">
                <a16:creationId xmlns:a16="http://schemas.microsoft.com/office/drawing/2014/main" id="{E038E977-6149-3E4B-A0E9-50635491533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C4A04C9-C858-AF42-83EF-82BAA3ED9786}"/>
              </a:ext>
            </a:extLst>
          </p:cNvPr>
          <p:cNvSpPr>
            <a:spLocks noGrp="1"/>
          </p:cNvSpPr>
          <p:nvPr>
            <p:ph type="sldNum" sz="quarter" idx="12"/>
          </p:nvPr>
        </p:nvSpPr>
        <p:spPr/>
        <p:txBody>
          <a:bodyPr/>
          <a:lstStyle/>
          <a:p>
            <a:fld id="{84E8A846-24E9-F347-828F-D5ACDCBD520A}" type="slidenum">
              <a:rPr lang="en-IL" smtClean="0"/>
              <a:t>‹#›</a:t>
            </a:fld>
            <a:endParaRPr lang="en-IL"/>
          </a:p>
        </p:txBody>
      </p:sp>
    </p:spTree>
    <p:extLst>
      <p:ext uri="{BB962C8B-B14F-4D97-AF65-F5344CB8AC3E}">
        <p14:creationId xmlns:p14="http://schemas.microsoft.com/office/powerpoint/2010/main" val="4231477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18F6F-1830-BF44-B3D7-F33A682708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B8F35AB0-E585-B345-8ED9-5F35C7999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F8AF473-3534-9A42-BDF5-B1CFC1FFAB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2746A-8A6A-994E-A96E-77814C638268}" type="datetimeFigureOut">
              <a:rPr lang="en-IL" smtClean="0"/>
              <a:t>25/01/2022</a:t>
            </a:fld>
            <a:endParaRPr lang="en-IL"/>
          </a:p>
        </p:txBody>
      </p:sp>
      <p:sp>
        <p:nvSpPr>
          <p:cNvPr id="5" name="Footer Placeholder 4">
            <a:extLst>
              <a:ext uri="{FF2B5EF4-FFF2-40B4-BE49-F238E27FC236}">
                <a16:creationId xmlns:a16="http://schemas.microsoft.com/office/drawing/2014/main" id="{D3CAA057-27ED-674B-ACE6-603A0243FA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40076370-EEF8-8648-896D-E417E35F3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E8A846-24E9-F347-828F-D5ACDCBD520A}" type="slidenum">
              <a:rPr lang="en-IL" smtClean="0"/>
              <a:t>‹#›</a:t>
            </a:fld>
            <a:endParaRPr lang="en-IL"/>
          </a:p>
        </p:txBody>
      </p:sp>
    </p:spTree>
    <p:extLst>
      <p:ext uri="{BB962C8B-B14F-4D97-AF65-F5344CB8AC3E}">
        <p14:creationId xmlns:p14="http://schemas.microsoft.com/office/powerpoint/2010/main" val="269464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urovision.tv/event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343"/>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DA9E4820-45D0-004D-8F58-68116D51DB08}"/>
              </a:ext>
            </a:extLst>
          </p:cNvPr>
          <p:cNvPicPr>
            <a:picLocks noChangeAspect="1"/>
          </p:cNvPicPr>
          <p:nvPr/>
        </p:nvPicPr>
        <p:blipFill>
          <a:blip r:embed="rId2"/>
          <a:stretch>
            <a:fillRect/>
          </a:stretch>
        </p:blipFill>
        <p:spPr>
          <a:xfrm>
            <a:off x="0" y="0"/>
            <a:ext cx="7491845" cy="6858000"/>
          </a:xfrm>
          <a:prstGeom prst="rect">
            <a:avLst/>
          </a:prstGeom>
        </p:spPr>
      </p:pic>
      <p:sp>
        <p:nvSpPr>
          <p:cNvPr id="10" name="TextBox 9">
            <a:extLst>
              <a:ext uri="{FF2B5EF4-FFF2-40B4-BE49-F238E27FC236}">
                <a16:creationId xmlns:a16="http://schemas.microsoft.com/office/drawing/2014/main" id="{2D03A986-CF70-CF48-A22C-4449F7DD0E47}"/>
              </a:ext>
            </a:extLst>
          </p:cNvPr>
          <p:cNvSpPr txBox="1"/>
          <p:nvPr/>
        </p:nvSpPr>
        <p:spPr>
          <a:xfrm>
            <a:off x="7955743" y="2705725"/>
            <a:ext cx="3828292" cy="1200329"/>
          </a:xfrm>
          <a:prstGeom prst="rect">
            <a:avLst/>
          </a:prstGeom>
          <a:noFill/>
        </p:spPr>
        <p:txBody>
          <a:bodyPr wrap="none" rtlCol="0">
            <a:spAutoFit/>
          </a:bodyPr>
          <a:lstStyle/>
          <a:p>
            <a:pPr algn="ctr"/>
            <a:r>
              <a:rPr lang="he-IL" sz="3600" dirty="0">
                <a:solidFill>
                  <a:srgbClr val="E4221D"/>
                </a:solidFill>
              </a:rPr>
              <a:t>פרויקט סיום</a:t>
            </a:r>
            <a:br>
              <a:rPr lang="en-US" sz="3600" dirty="0">
                <a:solidFill>
                  <a:srgbClr val="E4221D"/>
                </a:solidFill>
              </a:rPr>
            </a:br>
            <a:r>
              <a:rPr lang="he-IL" sz="3600" dirty="0">
                <a:solidFill>
                  <a:srgbClr val="E4221D"/>
                </a:solidFill>
              </a:rPr>
              <a:t>מבוא למדעי הנתונים</a:t>
            </a:r>
            <a:endParaRPr lang="en-IL" sz="3600" dirty="0">
              <a:solidFill>
                <a:srgbClr val="E4221D"/>
              </a:solidFill>
            </a:endParaRPr>
          </a:p>
        </p:txBody>
      </p:sp>
      <p:sp>
        <p:nvSpPr>
          <p:cNvPr id="11" name="TextBox 10">
            <a:extLst>
              <a:ext uri="{FF2B5EF4-FFF2-40B4-BE49-F238E27FC236}">
                <a16:creationId xmlns:a16="http://schemas.microsoft.com/office/drawing/2014/main" id="{A342C19E-2A89-9A49-A5E5-170AA0AA3030}"/>
              </a:ext>
            </a:extLst>
          </p:cNvPr>
          <p:cNvSpPr txBox="1"/>
          <p:nvPr/>
        </p:nvSpPr>
        <p:spPr>
          <a:xfrm>
            <a:off x="9121986" y="3974982"/>
            <a:ext cx="1648208" cy="1200329"/>
          </a:xfrm>
          <a:prstGeom prst="rect">
            <a:avLst/>
          </a:prstGeom>
          <a:noFill/>
        </p:spPr>
        <p:txBody>
          <a:bodyPr wrap="none" rtlCol="0">
            <a:spAutoFit/>
          </a:bodyPr>
          <a:lstStyle/>
          <a:p>
            <a:pPr marL="0" algn="ctr" defTabSz="914400" rtl="1" eaLnBrk="1" latinLnBrk="0" hangingPunct="1"/>
            <a:r>
              <a:rPr lang="he-IL" sz="2400" dirty="0">
                <a:solidFill>
                  <a:srgbClr val="18BFF7"/>
                </a:solidFill>
              </a:rPr>
              <a:t>אופק מסיקה</a:t>
            </a:r>
            <a:br>
              <a:rPr lang="en-US" sz="2400" dirty="0"/>
            </a:br>
            <a:r>
              <a:rPr lang="he-IL" sz="2400" dirty="0">
                <a:solidFill>
                  <a:srgbClr val="14A75A"/>
                </a:solidFill>
              </a:rPr>
              <a:t>פלין דיין</a:t>
            </a:r>
            <a:br>
              <a:rPr lang="en-US" sz="2400" dirty="0"/>
            </a:br>
            <a:r>
              <a:rPr lang="he-IL" sz="2400" dirty="0">
                <a:solidFill>
                  <a:srgbClr val="FEC832"/>
                </a:solidFill>
              </a:rPr>
              <a:t>ספיר פרדו</a:t>
            </a:r>
            <a:endParaRPr lang="en-IL" sz="2400" dirty="0">
              <a:solidFill>
                <a:srgbClr val="FEC832"/>
              </a:solidFill>
            </a:endParaRPr>
          </a:p>
        </p:txBody>
      </p:sp>
      <p:sp>
        <p:nvSpPr>
          <p:cNvPr id="13" name="TextBox 12">
            <a:extLst>
              <a:ext uri="{FF2B5EF4-FFF2-40B4-BE49-F238E27FC236}">
                <a16:creationId xmlns:a16="http://schemas.microsoft.com/office/drawing/2014/main" id="{D37AB9C7-4A05-FE49-979C-4EFCC0E49BA3}"/>
              </a:ext>
            </a:extLst>
          </p:cNvPr>
          <p:cNvSpPr txBox="1"/>
          <p:nvPr/>
        </p:nvSpPr>
        <p:spPr>
          <a:xfrm>
            <a:off x="7612285" y="882471"/>
            <a:ext cx="4410183" cy="1754326"/>
          </a:xfrm>
          <a:prstGeom prst="rect">
            <a:avLst/>
          </a:prstGeom>
          <a:noFill/>
        </p:spPr>
        <p:txBody>
          <a:bodyPr wrap="none" rtlCol="0">
            <a:spAutoFit/>
          </a:bodyPr>
          <a:lstStyle/>
          <a:p>
            <a:pPr marL="0" algn="ctr" defTabSz="914400" rtl="1" eaLnBrk="1" latinLnBrk="0" hangingPunct="1"/>
            <a:r>
              <a:rPr lang="he-IL" sz="5400" b="1" dirty="0">
                <a:solidFill>
                  <a:schemeClr val="bg1"/>
                </a:solidFill>
                <a:latin typeface="+mj-lt"/>
              </a:rPr>
              <a:t>שירי האירוויזיון</a:t>
            </a:r>
            <a:br>
              <a:rPr lang="en-US" sz="5400" b="1" dirty="0">
                <a:solidFill>
                  <a:schemeClr val="bg1"/>
                </a:solidFill>
                <a:latin typeface="+mj-lt"/>
              </a:rPr>
            </a:br>
            <a:r>
              <a:rPr lang="he-IL" sz="5400" b="1" dirty="0">
                <a:solidFill>
                  <a:schemeClr val="bg1"/>
                </a:solidFill>
                <a:latin typeface="+mj-lt"/>
              </a:rPr>
              <a:t>מכל הזמנים</a:t>
            </a:r>
            <a:endParaRPr lang="en-IL" sz="5400" b="1" dirty="0">
              <a:solidFill>
                <a:schemeClr val="bg1"/>
              </a:solidFill>
              <a:latin typeface="+mj-lt"/>
            </a:endParaRPr>
          </a:p>
        </p:txBody>
      </p:sp>
    </p:spTree>
    <p:extLst>
      <p:ext uri="{BB962C8B-B14F-4D97-AF65-F5344CB8AC3E}">
        <p14:creationId xmlns:p14="http://schemas.microsoft.com/office/powerpoint/2010/main" val="259992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2209-931B-8D4D-BB7A-B48AE4A52813}"/>
              </a:ext>
            </a:extLst>
          </p:cNvPr>
          <p:cNvSpPr>
            <a:spLocks noGrp="1"/>
          </p:cNvSpPr>
          <p:nvPr>
            <p:ph type="title"/>
          </p:nvPr>
        </p:nvSpPr>
        <p:spPr>
          <a:xfrm>
            <a:off x="590550" y="365125"/>
            <a:ext cx="2355850" cy="1325563"/>
          </a:xfrm>
        </p:spPr>
        <p:txBody>
          <a:bodyPr/>
          <a:lstStyle/>
          <a:p>
            <a:r>
              <a:rPr lang="en-IL" b="1" dirty="0">
                <a:solidFill>
                  <a:srgbClr val="18BFF7"/>
                </a:solidFill>
              </a:rPr>
              <a:t>Line plot</a:t>
            </a:r>
          </a:p>
        </p:txBody>
      </p:sp>
      <p:pic>
        <p:nvPicPr>
          <p:cNvPr id="7" name="Picture 6" descr="Logo, icon&#10;&#10;Description automatically generated">
            <a:extLst>
              <a:ext uri="{FF2B5EF4-FFF2-40B4-BE49-F238E27FC236}">
                <a16:creationId xmlns:a16="http://schemas.microsoft.com/office/drawing/2014/main" id="{54F52A58-1A32-BB46-BFC8-D3D5E0BB608E}"/>
              </a:ext>
            </a:extLst>
          </p:cNvPr>
          <p:cNvPicPr>
            <a:picLocks noChangeAspect="1"/>
          </p:cNvPicPr>
          <p:nvPr/>
        </p:nvPicPr>
        <p:blipFill>
          <a:blip r:embed="rId2"/>
          <a:stretch>
            <a:fillRect/>
          </a:stretch>
        </p:blipFill>
        <p:spPr>
          <a:xfrm>
            <a:off x="3105563" y="372866"/>
            <a:ext cx="1004621" cy="1055689"/>
          </a:xfrm>
          <a:prstGeom prst="rect">
            <a:avLst/>
          </a:prstGeom>
        </p:spPr>
      </p:pic>
      <p:sp>
        <p:nvSpPr>
          <p:cNvPr id="8" name="TextBox 7">
            <a:extLst>
              <a:ext uri="{FF2B5EF4-FFF2-40B4-BE49-F238E27FC236}">
                <a16:creationId xmlns:a16="http://schemas.microsoft.com/office/drawing/2014/main" id="{5B11C31B-C4C9-E04C-9367-FBD1009952E9}"/>
              </a:ext>
            </a:extLst>
          </p:cNvPr>
          <p:cNvSpPr txBox="1"/>
          <p:nvPr/>
        </p:nvSpPr>
        <p:spPr>
          <a:xfrm>
            <a:off x="4269347" y="797073"/>
            <a:ext cx="7624203" cy="461665"/>
          </a:xfrm>
          <a:prstGeom prst="rect">
            <a:avLst/>
          </a:prstGeom>
          <a:noFill/>
        </p:spPr>
        <p:txBody>
          <a:bodyPr wrap="none" rtlCol="0">
            <a:spAutoFit/>
          </a:bodyPr>
          <a:lstStyle/>
          <a:p>
            <a:pPr marL="0" algn="r" defTabSz="914400" rtl="1" eaLnBrk="1" latinLnBrk="0" hangingPunct="1"/>
            <a:r>
              <a:rPr lang="he-IL" sz="2400" dirty="0">
                <a:solidFill>
                  <a:srgbClr val="18BFF7"/>
                </a:solidFill>
              </a:rPr>
              <a:t>השימוש באינטרנט לפרסום השיר שמשתתף</a:t>
            </a:r>
            <a:r>
              <a:rPr lang="he-IL" sz="2400" b="1" dirty="0">
                <a:solidFill>
                  <a:srgbClr val="18BFF7"/>
                </a:solidFill>
              </a:rPr>
              <a:t> </a:t>
            </a:r>
            <a:r>
              <a:rPr lang="he-IL" sz="2400" dirty="0">
                <a:solidFill>
                  <a:srgbClr val="18BFF7"/>
                </a:solidFill>
              </a:rPr>
              <a:t>באירוויזיון</a:t>
            </a:r>
            <a:r>
              <a:rPr lang="he-IL" sz="2400" b="1" dirty="0">
                <a:solidFill>
                  <a:srgbClr val="18BFF7"/>
                </a:solidFill>
              </a:rPr>
              <a:t> </a:t>
            </a:r>
            <a:r>
              <a:rPr lang="he-IL" sz="2400" dirty="0">
                <a:solidFill>
                  <a:srgbClr val="18BFF7"/>
                </a:solidFill>
              </a:rPr>
              <a:t>בישראל</a:t>
            </a:r>
            <a:endParaRPr lang="en-IL" sz="2400" dirty="0">
              <a:solidFill>
                <a:srgbClr val="18BFF7"/>
              </a:solidFill>
            </a:endParaRPr>
          </a:p>
        </p:txBody>
      </p:sp>
      <p:sp>
        <p:nvSpPr>
          <p:cNvPr id="9" name="TextBox 8">
            <a:extLst>
              <a:ext uri="{FF2B5EF4-FFF2-40B4-BE49-F238E27FC236}">
                <a16:creationId xmlns:a16="http://schemas.microsoft.com/office/drawing/2014/main" id="{F77CF54E-5704-1641-9E91-E5A1167EE2DA}"/>
              </a:ext>
            </a:extLst>
          </p:cNvPr>
          <p:cNvSpPr txBox="1"/>
          <p:nvPr/>
        </p:nvSpPr>
        <p:spPr>
          <a:xfrm>
            <a:off x="931037" y="1638300"/>
            <a:ext cx="10886313" cy="1323439"/>
          </a:xfrm>
          <a:prstGeom prst="rect">
            <a:avLst/>
          </a:prstGeom>
          <a:noFill/>
        </p:spPr>
        <p:txBody>
          <a:bodyPr wrap="none" rtlCol="0">
            <a:spAutoFit/>
          </a:bodyPr>
          <a:lstStyle/>
          <a:p>
            <a:pPr marL="0" algn="r" defTabSz="914400" rtl="1" eaLnBrk="1" latinLnBrk="0" hangingPunct="1"/>
            <a:r>
              <a:rPr lang="he-IL" sz="2000" dirty="0">
                <a:solidFill>
                  <a:schemeClr val="bg1"/>
                </a:solidFill>
              </a:rPr>
              <a:t>בין השנים 1973 ל-2008 לא היה שימוש באינטרנט מאחר ועדיין לא היו הרשתות החברתיות, יוטיוב וכו'. </a:t>
            </a:r>
            <a:br>
              <a:rPr lang="en-US" sz="2000" dirty="0">
                <a:solidFill>
                  <a:schemeClr val="bg1"/>
                </a:solidFill>
              </a:rPr>
            </a:br>
            <a:r>
              <a:rPr lang="he-IL" sz="2000" dirty="0">
                <a:solidFill>
                  <a:schemeClr val="bg1"/>
                </a:solidFill>
              </a:rPr>
              <a:t>בשנת 1998 ישראל זכתה באירוויזיון עם השיר ״דיווה״ של דנה אינטרנשיונל, </a:t>
            </a:r>
            <a:br>
              <a:rPr lang="en-US" sz="2000" dirty="0">
                <a:solidFill>
                  <a:schemeClr val="bg1"/>
                </a:solidFill>
              </a:rPr>
            </a:br>
            <a:r>
              <a:rPr lang="he-IL" sz="2000" dirty="0">
                <a:solidFill>
                  <a:schemeClr val="bg1"/>
                </a:solidFill>
              </a:rPr>
              <a:t>לכן ביום שהיה פייסבוק ואינסטגרם פרסמו שם את השיר. </a:t>
            </a:r>
            <a:br>
              <a:rPr lang="en-US" sz="2000" dirty="0">
                <a:solidFill>
                  <a:schemeClr val="bg1"/>
                </a:solidFill>
              </a:rPr>
            </a:br>
            <a:r>
              <a:rPr lang="he-IL" sz="2000" dirty="0">
                <a:solidFill>
                  <a:schemeClr val="bg1"/>
                </a:solidFill>
              </a:rPr>
              <a:t>משנת 2008 והלאה השימוש באינטרנט לפרסום השירים ביוטיוב והרשתות החברתיות הולך וגדל משנה לשנה.</a:t>
            </a:r>
            <a:endParaRPr lang="en-IL" sz="2000" dirty="0">
              <a:solidFill>
                <a:schemeClr val="bg1"/>
              </a:solidFill>
            </a:endParaRPr>
          </a:p>
        </p:txBody>
      </p:sp>
      <p:pic>
        <p:nvPicPr>
          <p:cNvPr id="4" name="Picture 3" descr="A picture containing line chart&#10;&#10;Description automatically generated">
            <a:extLst>
              <a:ext uri="{FF2B5EF4-FFF2-40B4-BE49-F238E27FC236}">
                <a16:creationId xmlns:a16="http://schemas.microsoft.com/office/drawing/2014/main" id="{D41BFCE1-675E-4243-933A-472E2BE32164}"/>
              </a:ext>
            </a:extLst>
          </p:cNvPr>
          <p:cNvPicPr>
            <a:picLocks noChangeAspect="1"/>
          </p:cNvPicPr>
          <p:nvPr/>
        </p:nvPicPr>
        <p:blipFill>
          <a:blip r:embed="rId3"/>
          <a:stretch>
            <a:fillRect/>
          </a:stretch>
        </p:blipFill>
        <p:spPr>
          <a:xfrm>
            <a:off x="742950" y="3299831"/>
            <a:ext cx="10706100" cy="3314925"/>
          </a:xfrm>
          <a:prstGeom prst="rect">
            <a:avLst/>
          </a:prstGeom>
        </p:spPr>
      </p:pic>
    </p:spTree>
    <p:extLst>
      <p:ext uri="{BB962C8B-B14F-4D97-AF65-F5344CB8AC3E}">
        <p14:creationId xmlns:p14="http://schemas.microsoft.com/office/powerpoint/2010/main" val="2730118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3671-6B53-7D40-A784-391387975E4D}"/>
              </a:ext>
            </a:extLst>
          </p:cNvPr>
          <p:cNvSpPr>
            <a:spLocks noGrp="1"/>
          </p:cNvSpPr>
          <p:nvPr>
            <p:ph type="title"/>
          </p:nvPr>
        </p:nvSpPr>
        <p:spPr/>
        <p:txBody>
          <a:bodyPr/>
          <a:lstStyle/>
          <a:p>
            <a:pPr algn="r"/>
            <a:r>
              <a:rPr lang="he-IL" dirty="0">
                <a:solidFill>
                  <a:srgbClr val="18BFF7"/>
                </a:solidFill>
                <a:cs typeface="+mn-cs"/>
              </a:rPr>
              <a:t>מספר הנקודות של ישראל בכל השנים</a:t>
            </a:r>
            <a:endParaRPr lang="en-IL" dirty="0">
              <a:solidFill>
                <a:srgbClr val="18BFF7"/>
              </a:solidFill>
              <a:cs typeface="+mn-cs"/>
            </a:endParaRPr>
          </a:p>
        </p:txBody>
      </p:sp>
      <p:pic>
        <p:nvPicPr>
          <p:cNvPr id="7" name="Picture 6" descr="Logo, icon&#10;&#10;Description automatically generated">
            <a:extLst>
              <a:ext uri="{FF2B5EF4-FFF2-40B4-BE49-F238E27FC236}">
                <a16:creationId xmlns:a16="http://schemas.microsoft.com/office/drawing/2014/main" id="{BB466DDD-AF05-C944-8032-C971F4C41B6B}"/>
              </a:ext>
            </a:extLst>
          </p:cNvPr>
          <p:cNvPicPr>
            <a:picLocks noChangeAspect="1"/>
          </p:cNvPicPr>
          <p:nvPr/>
        </p:nvPicPr>
        <p:blipFill>
          <a:blip r:embed="rId2"/>
          <a:stretch>
            <a:fillRect/>
          </a:stretch>
        </p:blipFill>
        <p:spPr>
          <a:xfrm>
            <a:off x="2352675" y="445152"/>
            <a:ext cx="845054" cy="888011"/>
          </a:xfrm>
          <a:prstGeom prst="rect">
            <a:avLst/>
          </a:prstGeom>
        </p:spPr>
      </p:pic>
      <p:sp>
        <p:nvSpPr>
          <p:cNvPr id="8" name="TextBox 7">
            <a:extLst>
              <a:ext uri="{FF2B5EF4-FFF2-40B4-BE49-F238E27FC236}">
                <a16:creationId xmlns:a16="http://schemas.microsoft.com/office/drawing/2014/main" id="{84563B50-9B79-DA4C-9A48-01993D64DECA}"/>
              </a:ext>
            </a:extLst>
          </p:cNvPr>
          <p:cNvSpPr txBox="1"/>
          <p:nvPr/>
        </p:nvSpPr>
        <p:spPr>
          <a:xfrm>
            <a:off x="3398481" y="1645451"/>
            <a:ext cx="7970452" cy="1200329"/>
          </a:xfrm>
          <a:prstGeom prst="rect">
            <a:avLst/>
          </a:prstGeom>
          <a:noFill/>
        </p:spPr>
        <p:txBody>
          <a:bodyPr wrap="none" rtlCol="0">
            <a:spAutoFit/>
          </a:bodyPr>
          <a:lstStyle/>
          <a:p>
            <a:pPr marL="0" algn="r" defTabSz="914400" rtl="1" eaLnBrk="1" latinLnBrk="0" hangingPunct="1"/>
            <a:r>
              <a:rPr lang="he-IL" sz="2400" dirty="0">
                <a:solidFill>
                  <a:schemeClr val="bg1"/>
                </a:solidFill>
              </a:rPr>
              <a:t>ניצחנו בשנת 1978, 1979, 1998, 2018. </a:t>
            </a:r>
            <a:br>
              <a:rPr lang="en-US" sz="2400" dirty="0">
                <a:solidFill>
                  <a:schemeClr val="bg1"/>
                </a:solidFill>
              </a:rPr>
            </a:br>
            <a:r>
              <a:rPr lang="he-IL" sz="2400" dirty="0">
                <a:solidFill>
                  <a:schemeClr val="bg1"/>
                </a:solidFill>
              </a:rPr>
              <a:t>במהלך השנים כמות ההצבעות והנקודות לכל מתמודד הלכה וגדלה,</a:t>
            </a:r>
            <a:br>
              <a:rPr lang="en-US" sz="2400" dirty="0">
                <a:solidFill>
                  <a:schemeClr val="bg1"/>
                </a:solidFill>
              </a:rPr>
            </a:br>
            <a:r>
              <a:rPr lang="he-IL" sz="2400" dirty="0">
                <a:solidFill>
                  <a:schemeClr val="bg1"/>
                </a:solidFill>
              </a:rPr>
              <a:t>והשיא שלנו מבחינת נקודות הוא בשנת 2018 עם 529 נקודות. </a:t>
            </a:r>
            <a:endParaRPr lang="en-IL" sz="2400" dirty="0">
              <a:solidFill>
                <a:schemeClr val="bg1"/>
              </a:solidFill>
            </a:endParaRPr>
          </a:p>
        </p:txBody>
      </p:sp>
      <p:pic>
        <p:nvPicPr>
          <p:cNvPr id="14" name="Picture 13" descr="A person holding a trophy&#10;&#10;Description automatically generated with medium confidence">
            <a:extLst>
              <a:ext uri="{FF2B5EF4-FFF2-40B4-BE49-F238E27FC236}">
                <a16:creationId xmlns:a16="http://schemas.microsoft.com/office/drawing/2014/main" id="{5931E1B2-5D47-C946-BC16-373A8E8451B3}"/>
              </a:ext>
            </a:extLst>
          </p:cNvPr>
          <p:cNvPicPr>
            <a:picLocks noChangeAspect="1"/>
          </p:cNvPicPr>
          <p:nvPr/>
        </p:nvPicPr>
        <p:blipFill>
          <a:blip r:embed="rId3"/>
          <a:stretch>
            <a:fillRect/>
          </a:stretch>
        </p:blipFill>
        <p:spPr>
          <a:xfrm>
            <a:off x="823067" y="1551940"/>
            <a:ext cx="2046813" cy="1431402"/>
          </a:xfrm>
          <a:prstGeom prst="rect">
            <a:avLst/>
          </a:prstGeom>
        </p:spPr>
      </p:pic>
      <p:pic>
        <p:nvPicPr>
          <p:cNvPr id="4" name="Picture 3" descr="Logo, company name&#10;&#10;Description automatically generated">
            <a:extLst>
              <a:ext uri="{FF2B5EF4-FFF2-40B4-BE49-F238E27FC236}">
                <a16:creationId xmlns:a16="http://schemas.microsoft.com/office/drawing/2014/main" id="{D41F406A-857E-A240-B94B-209C1AF659BA}"/>
              </a:ext>
            </a:extLst>
          </p:cNvPr>
          <p:cNvPicPr>
            <a:picLocks noChangeAspect="1"/>
          </p:cNvPicPr>
          <p:nvPr/>
        </p:nvPicPr>
        <p:blipFill>
          <a:blip r:embed="rId4"/>
          <a:stretch>
            <a:fillRect/>
          </a:stretch>
        </p:blipFill>
        <p:spPr>
          <a:xfrm>
            <a:off x="853117" y="1551940"/>
            <a:ext cx="950284" cy="369027"/>
          </a:xfrm>
          <a:prstGeom prst="rect">
            <a:avLst/>
          </a:prstGeom>
        </p:spPr>
      </p:pic>
      <p:pic>
        <p:nvPicPr>
          <p:cNvPr id="13" name="Picture 12">
            <a:extLst>
              <a:ext uri="{FF2B5EF4-FFF2-40B4-BE49-F238E27FC236}">
                <a16:creationId xmlns:a16="http://schemas.microsoft.com/office/drawing/2014/main" id="{0E690694-D4D5-9140-95FF-CDAC45DB48A9}"/>
              </a:ext>
            </a:extLst>
          </p:cNvPr>
          <p:cNvPicPr>
            <a:picLocks noChangeAspect="1"/>
          </p:cNvPicPr>
          <p:nvPr/>
        </p:nvPicPr>
        <p:blipFill>
          <a:blip r:embed="rId5"/>
          <a:stretch>
            <a:fillRect/>
          </a:stretch>
        </p:blipFill>
        <p:spPr>
          <a:xfrm>
            <a:off x="596900" y="3201293"/>
            <a:ext cx="11233150" cy="3472367"/>
          </a:xfrm>
          <a:prstGeom prst="rect">
            <a:avLst/>
          </a:prstGeom>
        </p:spPr>
      </p:pic>
      <p:pic>
        <p:nvPicPr>
          <p:cNvPr id="15" name="Picture 14" descr="Logo, icon&#10;&#10;Description automatically generated">
            <a:extLst>
              <a:ext uri="{FF2B5EF4-FFF2-40B4-BE49-F238E27FC236}">
                <a16:creationId xmlns:a16="http://schemas.microsoft.com/office/drawing/2014/main" id="{0F2DC809-AD76-1147-AEE8-3CB87E2291E4}"/>
              </a:ext>
            </a:extLst>
          </p:cNvPr>
          <p:cNvPicPr>
            <a:picLocks noChangeAspect="1"/>
          </p:cNvPicPr>
          <p:nvPr/>
        </p:nvPicPr>
        <p:blipFill>
          <a:blip r:embed="rId2"/>
          <a:stretch>
            <a:fillRect/>
          </a:stretch>
        </p:blipFill>
        <p:spPr>
          <a:xfrm>
            <a:off x="1846473" y="3201293"/>
            <a:ext cx="321906" cy="338270"/>
          </a:xfrm>
          <a:prstGeom prst="rect">
            <a:avLst/>
          </a:prstGeom>
        </p:spPr>
      </p:pic>
      <p:pic>
        <p:nvPicPr>
          <p:cNvPr id="16" name="Picture 15" descr="Logo, icon&#10;&#10;Description automatically generated">
            <a:extLst>
              <a:ext uri="{FF2B5EF4-FFF2-40B4-BE49-F238E27FC236}">
                <a16:creationId xmlns:a16="http://schemas.microsoft.com/office/drawing/2014/main" id="{288A64DB-830A-2147-B395-BA6B729885D4}"/>
              </a:ext>
            </a:extLst>
          </p:cNvPr>
          <p:cNvPicPr>
            <a:picLocks noChangeAspect="1"/>
          </p:cNvPicPr>
          <p:nvPr/>
        </p:nvPicPr>
        <p:blipFill>
          <a:blip r:embed="rId2"/>
          <a:stretch>
            <a:fillRect/>
          </a:stretch>
        </p:blipFill>
        <p:spPr>
          <a:xfrm>
            <a:off x="6456573" y="4952789"/>
            <a:ext cx="321906" cy="338270"/>
          </a:xfrm>
          <a:prstGeom prst="rect">
            <a:avLst/>
          </a:prstGeom>
        </p:spPr>
      </p:pic>
      <p:pic>
        <p:nvPicPr>
          <p:cNvPr id="17" name="Picture 16" descr="Logo, icon&#10;&#10;Description automatically generated">
            <a:extLst>
              <a:ext uri="{FF2B5EF4-FFF2-40B4-BE49-F238E27FC236}">
                <a16:creationId xmlns:a16="http://schemas.microsoft.com/office/drawing/2014/main" id="{32EBA59A-8794-5246-9F0C-D68BD093E8CB}"/>
              </a:ext>
            </a:extLst>
          </p:cNvPr>
          <p:cNvPicPr>
            <a:picLocks noChangeAspect="1"/>
          </p:cNvPicPr>
          <p:nvPr/>
        </p:nvPicPr>
        <p:blipFill>
          <a:blip r:embed="rId2"/>
          <a:stretch>
            <a:fillRect/>
          </a:stretch>
        </p:blipFill>
        <p:spPr>
          <a:xfrm>
            <a:off x="9669673" y="5187149"/>
            <a:ext cx="321906" cy="338270"/>
          </a:xfrm>
          <a:prstGeom prst="rect">
            <a:avLst/>
          </a:prstGeom>
        </p:spPr>
      </p:pic>
      <p:pic>
        <p:nvPicPr>
          <p:cNvPr id="18" name="Picture 17" descr="Logo, icon&#10;&#10;Description automatically generated">
            <a:extLst>
              <a:ext uri="{FF2B5EF4-FFF2-40B4-BE49-F238E27FC236}">
                <a16:creationId xmlns:a16="http://schemas.microsoft.com/office/drawing/2014/main" id="{3B60AD58-72E6-E047-89EC-08DC870F68D3}"/>
              </a:ext>
            </a:extLst>
          </p:cNvPr>
          <p:cNvPicPr>
            <a:picLocks noChangeAspect="1"/>
          </p:cNvPicPr>
          <p:nvPr/>
        </p:nvPicPr>
        <p:blipFill>
          <a:blip r:embed="rId2"/>
          <a:stretch>
            <a:fillRect/>
          </a:stretch>
        </p:blipFill>
        <p:spPr>
          <a:xfrm>
            <a:off x="9942723" y="4980802"/>
            <a:ext cx="321906" cy="338270"/>
          </a:xfrm>
          <a:prstGeom prst="rect">
            <a:avLst/>
          </a:prstGeom>
        </p:spPr>
      </p:pic>
    </p:spTree>
    <p:extLst>
      <p:ext uri="{BB962C8B-B14F-4D97-AF65-F5344CB8AC3E}">
        <p14:creationId xmlns:p14="http://schemas.microsoft.com/office/powerpoint/2010/main" val="2669492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0C99-8EFD-9B48-847B-1520C26C65C6}"/>
              </a:ext>
            </a:extLst>
          </p:cNvPr>
          <p:cNvSpPr>
            <a:spLocks noGrp="1"/>
          </p:cNvSpPr>
          <p:nvPr>
            <p:ph type="title"/>
          </p:nvPr>
        </p:nvSpPr>
        <p:spPr/>
        <p:txBody>
          <a:bodyPr>
            <a:normAutofit/>
          </a:bodyPr>
          <a:lstStyle/>
          <a:p>
            <a:pPr algn="r" defTabSz="914400" rtl="1" eaLnBrk="1" latinLnBrk="0" hangingPunct="1">
              <a:lnSpc>
                <a:spcPct val="90000"/>
              </a:lnSpc>
              <a:spcBef>
                <a:spcPct val="0"/>
              </a:spcBef>
              <a:buNone/>
            </a:pPr>
            <a:r>
              <a:rPr lang="he-IL" sz="4000" dirty="0">
                <a:solidFill>
                  <a:srgbClr val="18BFF7"/>
                </a:solidFill>
                <a:cs typeface="+mn-cs"/>
              </a:rPr>
              <a:t>המקומות שזכו אירלנד בכל השנים בגמר ובחצי גמר</a:t>
            </a:r>
            <a:endParaRPr lang="en-IL" sz="4000" dirty="0">
              <a:solidFill>
                <a:srgbClr val="18BFF7"/>
              </a:solidFill>
              <a:cs typeface="+mn-cs"/>
            </a:endParaRPr>
          </a:p>
        </p:txBody>
      </p:sp>
      <p:pic>
        <p:nvPicPr>
          <p:cNvPr id="6" name="Picture 5" descr="Logo&#10;&#10;Description automatically generated">
            <a:extLst>
              <a:ext uri="{FF2B5EF4-FFF2-40B4-BE49-F238E27FC236}">
                <a16:creationId xmlns:a16="http://schemas.microsoft.com/office/drawing/2014/main" id="{448664B0-411A-EC40-8069-C136321B6364}"/>
              </a:ext>
            </a:extLst>
          </p:cNvPr>
          <p:cNvPicPr>
            <a:picLocks noChangeAspect="1"/>
          </p:cNvPicPr>
          <p:nvPr/>
        </p:nvPicPr>
        <p:blipFill>
          <a:blip r:embed="rId2"/>
          <a:stretch>
            <a:fillRect/>
          </a:stretch>
        </p:blipFill>
        <p:spPr>
          <a:xfrm>
            <a:off x="276601" y="546575"/>
            <a:ext cx="916663" cy="962661"/>
          </a:xfrm>
          <a:prstGeom prst="rect">
            <a:avLst/>
          </a:prstGeom>
        </p:spPr>
      </p:pic>
      <p:sp>
        <p:nvSpPr>
          <p:cNvPr id="7" name="TextBox 6">
            <a:extLst>
              <a:ext uri="{FF2B5EF4-FFF2-40B4-BE49-F238E27FC236}">
                <a16:creationId xmlns:a16="http://schemas.microsoft.com/office/drawing/2014/main" id="{A5CED57B-6075-B241-B188-D445A01B5159}"/>
              </a:ext>
            </a:extLst>
          </p:cNvPr>
          <p:cNvSpPr txBox="1"/>
          <p:nvPr/>
        </p:nvSpPr>
        <p:spPr>
          <a:xfrm>
            <a:off x="1193264" y="1692276"/>
            <a:ext cx="10357386" cy="1200329"/>
          </a:xfrm>
          <a:prstGeom prst="rect">
            <a:avLst/>
          </a:prstGeom>
          <a:noFill/>
        </p:spPr>
        <p:txBody>
          <a:bodyPr wrap="none" rtlCol="0">
            <a:spAutoFit/>
          </a:bodyPr>
          <a:lstStyle/>
          <a:p>
            <a:pPr marL="0" algn="r" defTabSz="914400" rtl="1" eaLnBrk="1" latinLnBrk="0" hangingPunct="1"/>
            <a:r>
              <a:rPr lang="he-IL" dirty="0">
                <a:solidFill>
                  <a:schemeClr val="bg1"/>
                </a:solidFill>
              </a:rPr>
              <a:t>אירלנד זכו מספר פעמים הגדול ביותר באירוויזיון, 7 פעמים. </a:t>
            </a:r>
            <a:br>
              <a:rPr lang="en-US" dirty="0">
                <a:solidFill>
                  <a:schemeClr val="bg1"/>
                </a:solidFill>
              </a:rPr>
            </a:br>
            <a:r>
              <a:rPr lang="he-IL" dirty="0">
                <a:solidFill>
                  <a:schemeClr val="bg1"/>
                </a:solidFill>
              </a:rPr>
              <a:t>הם המדינה היחידה שזכתה 3 פעמים ברציפות – בשנים 1992, 1993, 1994.</a:t>
            </a:r>
            <a:br>
              <a:rPr lang="en-US" dirty="0">
                <a:solidFill>
                  <a:schemeClr val="bg1"/>
                </a:solidFill>
              </a:rPr>
            </a:br>
            <a:r>
              <a:rPr lang="he-IL" dirty="0">
                <a:solidFill>
                  <a:schemeClr val="bg1"/>
                </a:solidFill>
              </a:rPr>
              <a:t>בשנים האחרונות היא לא זכתה, המקומות שלה דיי נמוכים וגם יש שנים שהיא לא עלתה לגמר. לפי הגרף ניתן להסיק</a:t>
            </a:r>
            <a:br>
              <a:rPr lang="en-US" dirty="0">
                <a:solidFill>
                  <a:schemeClr val="bg1"/>
                </a:solidFill>
              </a:rPr>
            </a:br>
            <a:r>
              <a:rPr lang="he-IL" dirty="0">
                <a:solidFill>
                  <a:schemeClr val="bg1"/>
                </a:solidFill>
              </a:rPr>
              <a:t>שבעשור האחרון אירלנד לא הייתה קרובה לזכייה.</a:t>
            </a:r>
            <a:endParaRPr lang="en-IL" dirty="0">
              <a:solidFill>
                <a:schemeClr val="bg1"/>
              </a:solidFill>
            </a:endParaRPr>
          </a:p>
        </p:txBody>
      </p:sp>
      <p:pic>
        <p:nvPicPr>
          <p:cNvPr id="4" name="Picture 3" descr="Chart&#10;&#10;Description automatically generated">
            <a:extLst>
              <a:ext uri="{FF2B5EF4-FFF2-40B4-BE49-F238E27FC236}">
                <a16:creationId xmlns:a16="http://schemas.microsoft.com/office/drawing/2014/main" id="{C1D647B8-3321-144B-ACCE-25CC25C5D754}"/>
              </a:ext>
            </a:extLst>
          </p:cNvPr>
          <p:cNvPicPr>
            <a:picLocks noChangeAspect="1"/>
          </p:cNvPicPr>
          <p:nvPr/>
        </p:nvPicPr>
        <p:blipFill>
          <a:blip r:embed="rId3"/>
          <a:stretch>
            <a:fillRect/>
          </a:stretch>
        </p:blipFill>
        <p:spPr>
          <a:xfrm>
            <a:off x="178867" y="3322515"/>
            <a:ext cx="11834266" cy="3170360"/>
          </a:xfrm>
          <a:prstGeom prst="rect">
            <a:avLst/>
          </a:prstGeom>
        </p:spPr>
      </p:pic>
    </p:spTree>
    <p:extLst>
      <p:ext uri="{BB962C8B-B14F-4D97-AF65-F5344CB8AC3E}">
        <p14:creationId xmlns:p14="http://schemas.microsoft.com/office/powerpoint/2010/main" val="2336189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FB22-AECA-BB4B-99B5-42D8FF87F5EE}"/>
              </a:ext>
            </a:extLst>
          </p:cNvPr>
          <p:cNvSpPr>
            <a:spLocks noGrp="1"/>
          </p:cNvSpPr>
          <p:nvPr>
            <p:ph type="title"/>
          </p:nvPr>
        </p:nvSpPr>
        <p:spPr>
          <a:xfrm>
            <a:off x="5588000" y="492125"/>
            <a:ext cx="6432550" cy="657225"/>
          </a:xfrm>
        </p:spPr>
        <p:txBody>
          <a:bodyPr>
            <a:noAutofit/>
          </a:bodyPr>
          <a:lstStyle/>
          <a:p>
            <a:pPr algn="r" defTabSz="914400" rtl="1" eaLnBrk="1" latinLnBrk="0" hangingPunct="1">
              <a:lnSpc>
                <a:spcPct val="90000"/>
              </a:lnSpc>
              <a:spcBef>
                <a:spcPct val="0"/>
              </a:spcBef>
              <a:buNone/>
            </a:pPr>
            <a:r>
              <a:rPr lang="he-IL" sz="3200" dirty="0">
                <a:solidFill>
                  <a:srgbClr val="18BFF7"/>
                </a:solidFill>
                <a:cs typeface="+mn-cs"/>
              </a:rPr>
              <a:t>מספר הפעמים שמדינה הגיעה לשלושת המקומות הראשונים בגמר</a:t>
            </a:r>
            <a:endParaRPr lang="en-IL" sz="3200" dirty="0">
              <a:solidFill>
                <a:srgbClr val="18BFF7"/>
              </a:solidFill>
              <a:cs typeface="+mn-cs"/>
            </a:endParaRPr>
          </a:p>
        </p:txBody>
      </p:sp>
      <p:pic>
        <p:nvPicPr>
          <p:cNvPr id="11" name="Picture 10" descr="Chart, sunburst chart&#10;&#10;Description automatically generated">
            <a:extLst>
              <a:ext uri="{FF2B5EF4-FFF2-40B4-BE49-F238E27FC236}">
                <a16:creationId xmlns:a16="http://schemas.microsoft.com/office/drawing/2014/main" id="{78F51F04-DC9D-BA4E-856B-6079E01CE273}"/>
              </a:ext>
            </a:extLst>
          </p:cNvPr>
          <p:cNvPicPr>
            <a:picLocks noChangeAspect="1"/>
          </p:cNvPicPr>
          <p:nvPr/>
        </p:nvPicPr>
        <p:blipFill>
          <a:blip r:embed="rId2"/>
          <a:stretch>
            <a:fillRect/>
          </a:stretch>
        </p:blipFill>
        <p:spPr>
          <a:xfrm>
            <a:off x="0" y="0"/>
            <a:ext cx="5087993" cy="3947160"/>
          </a:xfrm>
          <a:prstGeom prst="rect">
            <a:avLst/>
          </a:prstGeom>
        </p:spPr>
      </p:pic>
      <p:sp>
        <p:nvSpPr>
          <p:cNvPr id="16" name="TextBox 15">
            <a:extLst>
              <a:ext uri="{FF2B5EF4-FFF2-40B4-BE49-F238E27FC236}">
                <a16:creationId xmlns:a16="http://schemas.microsoft.com/office/drawing/2014/main" id="{BC69B678-3B8B-1147-BA75-946D53A7E69F}"/>
              </a:ext>
            </a:extLst>
          </p:cNvPr>
          <p:cNvSpPr txBox="1"/>
          <p:nvPr/>
        </p:nvSpPr>
        <p:spPr>
          <a:xfrm>
            <a:off x="0" y="50800"/>
            <a:ext cx="898003" cy="369332"/>
          </a:xfrm>
          <a:prstGeom prst="rect">
            <a:avLst/>
          </a:prstGeom>
          <a:noFill/>
        </p:spPr>
        <p:txBody>
          <a:bodyPr wrap="none" rtlCol="0">
            <a:spAutoFit/>
          </a:bodyPr>
          <a:lstStyle/>
          <a:p>
            <a:pPr marL="0" algn="l" defTabSz="914400" rtl="0" eaLnBrk="1" latinLnBrk="0" hangingPunct="1"/>
            <a:r>
              <a:rPr lang="en-US" dirty="0">
                <a:solidFill>
                  <a:srgbClr val="18BFF7"/>
                </a:solidFill>
              </a:rPr>
              <a:t>Pie plot</a:t>
            </a:r>
            <a:endParaRPr lang="en-IL" dirty="0">
              <a:solidFill>
                <a:srgbClr val="18BFF7"/>
              </a:solidFill>
            </a:endParaRPr>
          </a:p>
        </p:txBody>
      </p:sp>
      <p:sp>
        <p:nvSpPr>
          <p:cNvPr id="3" name="TextBox 2">
            <a:extLst>
              <a:ext uri="{FF2B5EF4-FFF2-40B4-BE49-F238E27FC236}">
                <a16:creationId xmlns:a16="http://schemas.microsoft.com/office/drawing/2014/main" id="{23BDE8E3-EB56-C847-B09D-F2B4957C10B3}"/>
              </a:ext>
            </a:extLst>
          </p:cNvPr>
          <p:cNvSpPr txBox="1"/>
          <p:nvPr/>
        </p:nvSpPr>
        <p:spPr>
          <a:xfrm>
            <a:off x="6153150" y="1373415"/>
            <a:ext cx="5797550" cy="1477328"/>
          </a:xfrm>
          <a:prstGeom prst="rect">
            <a:avLst/>
          </a:prstGeom>
          <a:noFill/>
        </p:spPr>
        <p:txBody>
          <a:bodyPr wrap="square" rtlCol="0">
            <a:spAutoFit/>
          </a:bodyPr>
          <a:lstStyle/>
          <a:p>
            <a:pPr marL="0" algn="r" defTabSz="914400" rtl="1" eaLnBrk="1" latinLnBrk="0" hangingPunct="1"/>
            <a:r>
              <a:rPr lang="he-IL" dirty="0">
                <a:solidFill>
                  <a:schemeClr val="bg1"/>
                </a:solidFill>
              </a:rPr>
              <a:t>עשינו שני סוגי גרפים שניתן בהם לראות כמה פעמים כל מדינה הצליחה להגיע לשלושת המקומות הראשונים בגמר.</a:t>
            </a:r>
          </a:p>
          <a:p>
            <a:pPr marL="0" algn="r" defTabSz="914400" rtl="1" eaLnBrk="1" latinLnBrk="0" hangingPunct="1"/>
            <a:r>
              <a:rPr lang="he-IL" dirty="0">
                <a:solidFill>
                  <a:schemeClr val="bg1"/>
                </a:solidFill>
              </a:rPr>
              <a:t>ניתן לראות שאנגליה הגיעה מספר פעמים הכי גבוה, מעל 20 פעמים ו-11.9% מכולם.</a:t>
            </a:r>
          </a:p>
          <a:p>
            <a:pPr marL="0" algn="r" defTabSz="914400" rtl="1" eaLnBrk="1" latinLnBrk="0" hangingPunct="1"/>
            <a:r>
              <a:rPr lang="he-IL" dirty="0">
                <a:solidFill>
                  <a:schemeClr val="bg1"/>
                </a:solidFill>
              </a:rPr>
              <a:t>בנוסף, הממצאים תומכים בשאלת החיזוי השלישית שלנו.</a:t>
            </a:r>
            <a:endParaRPr lang="en-IL" dirty="0">
              <a:solidFill>
                <a:schemeClr val="bg1"/>
              </a:solidFill>
            </a:endParaRPr>
          </a:p>
        </p:txBody>
      </p:sp>
      <p:pic>
        <p:nvPicPr>
          <p:cNvPr id="6" name="Picture 5" descr="Chart&#10;&#10;Description automatically generated">
            <a:extLst>
              <a:ext uri="{FF2B5EF4-FFF2-40B4-BE49-F238E27FC236}">
                <a16:creationId xmlns:a16="http://schemas.microsoft.com/office/drawing/2014/main" id="{2931A0B2-B080-5C44-821C-BBDD2F8D9174}"/>
              </a:ext>
            </a:extLst>
          </p:cNvPr>
          <p:cNvPicPr>
            <a:picLocks noChangeAspect="1"/>
          </p:cNvPicPr>
          <p:nvPr/>
        </p:nvPicPr>
        <p:blipFill>
          <a:blip r:embed="rId3"/>
          <a:stretch>
            <a:fillRect/>
          </a:stretch>
        </p:blipFill>
        <p:spPr>
          <a:xfrm>
            <a:off x="0" y="3947160"/>
            <a:ext cx="12192000" cy="2933700"/>
          </a:xfrm>
          <a:prstGeom prst="rect">
            <a:avLst/>
          </a:prstGeom>
        </p:spPr>
      </p:pic>
      <p:pic>
        <p:nvPicPr>
          <p:cNvPr id="7" name="Picture 6" descr="Logo, company name&#10;&#10;Description automatically generated">
            <a:extLst>
              <a:ext uri="{FF2B5EF4-FFF2-40B4-BE49-F238E27FC236}">
                <a16:creationId xmlns:a16="http://schemas.microsoft.com/office/drawing/2014/main" id="{E31C4C3E-3D62-7C4C-A2F4-FBBBCAD55310}"/>
              </a:ext>
            </a:extLst>
          </p:cNvPr>
          <p:cNvPicPr>
            <a:picLocks noChangeAspect="1"/>
          </p:cNvPicPr>
          <p:nvPr/>
        </p:nvPicPr>
        <p:blipFill>
          <a:blip r:embed="rId4"/>
          <a:stretch>
            <a:fillRect/>
          </a:stretch>
        </p:blipFill>
        <p:spPr>
          <a:xfrm>
            <a:off x="9917261" y="3919692"/>
            <a:ext cx="311581" cy="327532"/>
          </a:xfrm>
          <a:prstGeom prst="rect">
            <a:avLst/>
          </a:prstGeom>
        </p:spPr>
      </p:pic>
      <p:pic>
        <p:nvPicPr>
          <p:cNvPr id="8" name="Picture 7" descr="Logo, company name&#10;&#10;Description automatically generated">
            <a:extLst>
              <a:ext uri="{FF2B5EF4-FFF2-40B4-BE49-F238E27FC236}">
                <a16:creationId xmlns:a16="http://schemas.microsoft.com/office/drawing/2014/main" id="{2E2795BF-06AB-674B-A66F-F9DDF017BD92}"/>
              </a:ext>
            </a:extLst>
          </p:cNvPr>
          <p:cNvPicPr>
            <a:picLocks noChangeAspect="1"/>
          </p:cNvPicPr>
          <p:nvPr/>
        </p:nvPicPr>
        <p:blipFill>
          <a:blip r:embed="rId4"/>
          <a:stretch>
            <a:fillRect/>
          </a:stretch>
        </p:blipFill>
        <p:spPr>
          <a:xfrm>
            <a:off x="3675211" y="3571432"/>
            <a:ext cx="311581" cy="327532"/>
          </a:xfrm>
          <a:prstGeom prst="rect">
            <a:avLst/>
          </a:prstGeom>
        </p:spPr>
      </p:pic>
      <p:pic>
        <p:nvPicPr>
          <p:cNvPr id="9" name="Picture 8" descr="Logo, company name&#10;&#10;Description automatically generated">
            <a:extLst>
              <a:ext uri="{FF2B5EF4-FFF2-40B4-BE49-F238E27FC236}">
                <a16:creationId xmlns:a16="http://schemas.microsoft.com/office/drawing/2014/main" id="{6EDC05A2-09C8-EF40-A446-6CC7D170B411}"/>
              </a:ext>
            </a:extLst>
          </p:cNvPr>
          <p:cNvPicPr>
            <a:picLocks noChangeAspect="1"/>
          </p:cNvPicPr>
          <p:nvPr/>
        </p:nvPicPr>
        <p:blipFill>
          <a:blip r:embed="rId4"/>
          <a:stretch>
            <a:fillRect/>
          </a:stretch>
        </p:blipFill>
        <p:spPr>
          <a:xfrm>
            <a:off x="7015311" y="1672885"/>
            <a:ext cx="310452" cy="326346"/>
          </a:xfrm>
          <a:prstGeom prst="rect">
            <a:avLst/>
          </a:prstGeom>
        </p:spPr>
      </p:pic>
      <p:sp>
        <p:nvSpPr>
          <p:cNvPr id="4" name="TextBox 3">
            <a:extLst>
              <a:ext uri="{FF2B5EF4-FFF2-40B4-BE49-F238E27FC236}">
                <a16:creationId xmlns:a16="http://schemas.microsoft.com/office/drawing/2014/main" id="{0C89F818-369E-6B4D-8E92-5F5F0C8732BD}"/>
              </a:ext>
            </a:extLst>
          </p:cNvPr>
          <p:cNvSpPr txBox="1"/>
          <p:nvPr/>
        </p:nvSpPr>
        <p:spPr>
          <a:xfrm>
            <a:off x="50800" y="3762494"/>
            <a:ext cx="926857" cy="369332"/>
          </a:xfrm>
          <a:prstGeom prst="rect">
            <a:avLst/>
          </a:prstGeom>
          <a:noFill/>
        </p:spPr>
        <p:txBody>
          <a:bodyPr wrap="none" rtlCol="0">
            <a:spAutoFit/>
          </a:bodyPr>
          <a:lstStyle/>
          <a:p>
            <a:pPr marL="0" algn="l" defTabSz="914400" rtl="0" eaLnBrk="1" latinLnBrk="0" hangingPunct="1"/>
            <a:r>
              <a:rPr lang="en-US" dirty="0">
                <a:solidFill>
                  <a:srgbClr val="18BFF7"/>
                </a:solidFill>
              </a:rPr>
              <a:t>Bar plot</a:t>
            </a:r>
            <a:endParaRPr lang="en-IL" dirty="0">
              <a:solidFill>
                <a:srgbClr val="18BFF7"/>
              </a:solidFill>
            </a:endParaRPr>
          </a:p>
        </p:txBody>
      </p:sp>
    </p:spTree>
    <p:extLst>
      <p:ext uri="{BB962C8B-B14F-4D97-AF65-F5344CB8AC3E}">
        <p14:creationId xmlns:p14="http://schemas.microsoft.com/office/powerpoint/2010/main" val="5389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9B524531-F9FC-404D-A212-4DEB5E7E5374}"/>
              </a:ext>
            </a:extLst>
          </p:cNvPr>
          <p:cNvPicPr>
            <a:picLocks noChangeAspect="1"/>
          </p:cNvPicPr>
          <p:nvPr/>
        </p:nvPicPr>
        <p:blipFill>
          <a:blip r:embed="rId2">
            <a:alphaModFix amt="66000"/>
          </a:blip>
          <a:stretch>
            <a:fillRect/>
          </a:stretch>
        </p:blipFill>
        <p:spPr>
          <a:xfrm rot="11812833">
            <a:off x="2804418" y="113059"/>
            <a:ext cx="1767778" cy="1746264"/>
          </a:xfrm>
          <a:prstGeom prst="rect">
            <a:avLst/>
          </a:prstGeom>
        </p:spPr>
      </p:pic>
      <p:sp>
        <p:nvSpPr>
          <p:cNvPr id="2" name="Title 1">
            <a:extLst>
              <a:ext uri="{FF2B5EF4-FFF2-40B4-BE49-F238E27FC236}">
                <a16:creationId xmlns:a16="http://schemas.microsoft.com/office/drawing/2014/main" id="{5950E1A3-8500-0A4F-A387-BF8558C9C04F}"/>
              </a:ext>
            </a:extLst>
          </p:cNvPr>
          <p:cNvSpPr>
            <a:spLocks noGrp="1"/>
          </p:cNvSpPr>
          <p:nvPr>
            <p:ph type="title"/>
          </p:nvPr>
        </p:nvSpPr>
        <p:spPr>
          <a:xfrm>
            <a:off x="3259455" y="611186"/>
            <a:ext cx="6654800" cy="657225"/>
          </a:xfrm>
        </p:spPr>
        <p:txBody>
          <a:bodyPr>
            <a:noAutofit/>
          </a:bodyPr>
          <a:lstStyle/>
          <a:p>
            <a:pPr rtl="1"/>
            <a:r>
              <a:rPr lang="en-US" sz="6000" b="1" dirty="0">
                <a:solidFill>
                  <a:srgbClr val="FF8B32"/>
                </a:solidFill>
              </a:rPr>
              <a:t>Machine Learning</a:t>
            </a:r>
            <a:endParaRPr lang="en-IL" sz="6000" dirty="0">
              <a:solidFill>
                <a:srgbClr val="FF8B32"/>
              </a:solidFill>
            </a:endParaRPr>
          </a:p>
        </p:txBody>
      </p:sp>
      <p:pic>
        <p:nvPicPr>
          <p:cNvPr id="5" name="Picture 4" descr="Icon&#10;&#10;Description automatically generated">
            <a:extLst>
              <a:ext uri="{FF2B5EF4-FFF2-40B4-BE49-F238E27FC236}">
                <a16:creationId xmlns:a16="http://schemas.microsoft.com/office/drawing/2014/main" id="{A851435B-C003-4946-86B4-89BABDE62CCF}"/>
              </a:ext>
            </a:extLst>
          </p:cNvPr>
          <p:cNvPicPr>
            <a:picLocks noChangeAspect="1"/>
          </p:cNvPicPr>
          <p:nvPr/>
        </p:nvPicPr>
        <p:blipFill>
          <a:blip r:embed="rId3"/>
          <a:stretch>
            <a:fillRect/>
          </a:stretch>
        </p:blipFill>
        <p:spPr>
          <a:xfrm>
            <a:off x="8847593" y="449146"/>
            <a:ext cx="1133145" cy="981304"/>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BF2ACDDD-3A4F-D945-A6E0-F73D85BE8E37}"/>
              </a:ext>
            </a:extLst>
          </p:cNvPr>
          <p:cNvPicPr>
            <a:picLocks noChangeAspect="1"/>
          </p:cNvPicPr>
          <p:nvPr/>
        </p:nvPicPr>
        <p:blipFill>
          <a:blip r:embed="rId4"/>
          <a:stretch>
            <a:fillRect/>
          </a:stretch>
        </p:blipFill>
        <p:spPr>
          <a:xfrm>
            <a:off x="231785" y="2067086"/>
            <a:ext cx="4025970" cy="1032300"/>
          </a:xfrm>
          <a:prstGeom prst="rect">
            <a:avLst/>
          </a:prstGeom>
          <a:ln w="28575"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F249C2BC-0355-1949-8BD5-AC91B5F6EA51}"/>
              </a:ext>
            </a:extLst>
          </p:cNvPr>
          <p:cNvSpPr txBox="1"/>
          <p:nvPr/>
        </p:nvSpPr>
        <p:spPr>
          <a:xfrm>
            <a:off x="3644900" y="1416209"/>
            <a:ext cx="8162915" cy="1754326"/>
          </a:xfrm>
          <a:prstGeom prst="rect">
            <a:avLst/>
          </a:prstGeom>
          <a:noFill/>
        </p:spPr>
        <p:txBody>
          <a:bodyPr wrap="square" rtlCol="0">
            <a:spAutoFit/>
          </a:bodyPr>
          <a:lstStyle/>
          <a:p>
            <a:pPr algn="r"/>
            <a:r>
              <a:rPr lang="he-IL" dirty="0">
                <a:solidFill>
                  <a:schemeClr val="bg1"/>
                </a:solidFill>
              </a:rPr>
              <a:t>1. </a:t>
            </a:r>
            <a:r>
              <a:rPr lang="he-IL" b="1" u="sng" dirty="0">
                <a:solidFill>
                  <a:schemeClr val="bg1"/>
                </a:solidFill>
              </a:rPr>
              <a:t>האם ניתן לחזות אילו מדינות יעלו לגמר?</a:t>
            </a:r>
            <a:br>
              <a:rPr lang="en-US" dirty="0">
                <a:solidFill>
                  <a:schemeClr val="bg1"/>
                </a:solidFill>
              </a:rPr>
            </a:br>
            <a:r>
              <a:rPr lang="he-IL" dirty="0">
                <a:solidFill>
                  <a:schemeClr val="bg1"/>
                </a:solidFill>
              </a:rPr>
              <a:t>בשאלה זאת החלטנו לחזות אילו מדינות יעברו לשלב הגמר, לקחנו את כל רשימת השירים.</a:t>
            </a:r>
            <a:br>
              <a:rPr lang="en-US" dirty="0">
                <a:solidFill>
                  <a:schemeClr val="bg1"/>
                </a:solidFill>
              </a:rPr>
            </a:br>
            <a:r>
              <a:rPr lang="he-IL" dirty="0">
                <a:solidFill>
                  <a:schemeClr val="bg1"/>
                </a:solidFill>
              </a:rPr>
              <a:t>צמצמנו אותה לכל אלה שיש חצי גמר (היו שנים שלא התקיים חצי גמר) </a:t>
            </a:r>
            <a:br>
              <a:rPr lang="en-US" dirty="0">
                <a:solidFill>
                  <a:schemeClr val="bg1"/>
                </a:solidFill>
              </a:rPr>
            </a:br>
            <a:r>
              <a:rPr lang="he-IL" dirty="0">
                <a:solidFill>
                  <a:schemeClr val="bg1"/>
                </a:solidFill>
              </a:rPr>
              <a:t>ועליהם בחנו את הנתונים. השתמשנו </a:t>
            </a:r>
            <a:r>
              <a:rPr lang="he-IL" dirty="0">
                <a:solidFill>
                  <a:srgbClr val="FF8B32"/>
                </a:solidFill>
              </a:rPr>
              <a:t>ברגרסיה לוגיסטית</a:t>
            </a:r>
            <a:r>
              <a:rPr lang="he-IL" dirty="0">
                <a:solidFill>
                  <a:schemeClr val="bg1"/>
                </a:solidFill>
              </a:rPr>
              <a:t>.</a:t>
            </a:r>
          </a:p>
          <a:p>
            <a:pPr algn="r"/>
            <a:br>
              <a:rPr lang="en-US" dirty="0">
                <a:solidFill>
                  <a:schemeClr val="bg1"/>
                </a:solidFill>
              </a:rPr>
            </a:br>
            <a:endParaRPr lang="en-IL" dirty="0"/>
          </a:p>
        </p:txBody>
      </p:sp>
      <p:sp>
        <p:nvSpPr>
          <p:cNvPr id="9" name="TextBox 8">
            <a:extLst>
              <a:ext uri="{FF2B5EF4-FFF2-40B4-BE49-F238E27FC236}">
                <a16:creationId xmlns:a16="http://schemas.microsoft.com/office/drawing/2014/main" id="{B6F052F5-E558-154F-85F3-AC316AB7B540}"/>
              </a:ext>
            </a:extLst>
          </p:cNvPr>
          <p:cNvSpPr txBox="1"/>
          <p:nvPr/>
        </p:nvSpPr>
        <p:spPr>
          <a:xfrm>
            <a:off x="937718" y="3009087"/>
            <a:ext cx="10868015" cy="2031325"/>
          </a:xfrm>
          <a:prstGeom prst="rect">
            <a:avLst/>
          </a:prstGeom>
          <a:noFill/>
        </p:spPr>
        <p:txBody>
          <a:bodyPr wrap="square" rtlCol="0">
            <a:spAutoFit/>
          </a:bodyPr>
          <a:lstStyle/>
          <a:p>
            <a:pPr algn="r"/>
            <a:r>
              <a:rPr lang="he-IL" dirty="0">
                <a:solidFill>
                  <a:schemeClr val="bg1"/>
                </a:solidFill>
              </a:rPr>
              <a:t>2. </a:t>
            </a:r>
            <a:r>
              <a:rPr lang="he-IL" b="1" u="sng" dirty="0">
                <a:solidFill>
                  <a:schemeClr val="bg1"/>
                </a:solidFill>
              </a:rPr>
              <a:t>האם ניתן לחזות מה הציון הכי נמוך שכל מדינה תקבל בגמר?</a:t>
            </a:r>
          </a:p>
          <a:p>
            <a:pPr algn="r"/>
            <a:r>
              <a:rPr lang="he-IL" dirty="0">
                <a:solidFill>
                  <a:schemeClr val="bg1"/>
                </a:solidFill>
              </a:rPr>
              <a:t>בשאלה הזאת בדקנו מה הציון הנמוך שהמדינה תקבל משאר המדינות בגמר.</a:t>
            </a:r>
            <a:br>
              <a:rPr lang="en-US" dirty="0">
                <a:solidFill>
                  <a:schemeClr val="bg1"/>
                </a:solidFill>
              </a:rPr>
            </a:br>
            <a:r>
              <a:rPr lang="he-IL" dirty="0">
                <a:solidFill>
                  <a:schemeClr val="bg1"/>
                </a:solidFill>
              </a:rPr>
              <a:t>השתמשנו בלמידה מונחית בשיטת          </a:t>
            </a:r>
            <a:br>
              <a:rPr lang="en-US" dirty="0">
                <a:solidFill>
                  <a:schemeClr val="bg1"/>
                </a:solidFill>
              </a:rPr>
            </a:br>
            <a:r>
              <a:rPr lang="he-IL" dirty="0">
                <a:solidFill>
                  <a:schemeClr val="bg1"/>
                </a:solidFill>
              </a:rPr>
              <a:t>בעקבות כך שיש שנים בהם לא היה חצי גמר, החלטנו לחלק את זה לשני חלקים.</a:t>
            </a:r>
            <a:br>
              <a:rPr lang="en-US" dirty="0">
                <a:solidFill>
                  <a:schemeClr val="bg1"/>
                </a:solidFill>
              </a:rPr>
            </a:br>
            <a:r>
              <a:rPr lang="he-IL" u="sng" dirty="0">
                <a:solidFill>
                  <a:srgbClr val="17C86E"/>
                </a:solidFill>
              </a:rPr>
              <a:t>חלק ראשון</a:t>
            </a:r>
            <a:r>
              <a:rPr lang="he-IL" dirty="0">
                <a:solidFill>
                  <a:srgbClr val="17C86E"/>
                </a:solidFill>
              </a:rPr>
              <a:t>- </a:t>
            </a:r>
            <a:r>
              <a:rPr lang="he-IL" dirty="0">
                <a:solidFill>
                  <a:schemeClr val="bg1"/>
                </a:solidFill>
              </a:rPr>
              <a:t>לקחנו רק את המדינות שהיה להם חצי גמר, והשתתפו גם בו וגם בגמר, ועליהם בחנו את הנתונים של חצי גמר.</a:t>
            </a:r>
            <a:br>
              <a:rPr lang="en-US" dirty="0">
                <a:solidFill>
                  <a:schemeClr val="bg1"/>
                </a:solidFill>
              </a:rPr>
            </a:br>
            <a:r>
              <a:rPr lang="he-IL" u="sng" dirty="0">
                <a:solidFill>
                  <a:srgbClr val="FEC832"/>
                </a:solidFill>
              </a:rPr>
              <a:t>חלק שני</a:t>
            </a:r>
            <a:r>
              <a:rPr lang="he-IL" dirty="0">
                <a:solidFill>
                  <a:srgbClr val="FEC832"/>
                </a:solidFill>
              </a:rPr>
              <a:t>- </a:t>
            </a:r>
            <a:r>
              <a:rPr lang="he-IL" dirty="0">
                <a:solidFill>
                  <a:schemeClr val="bg1"/>
                </a:solidFill>
              </a:rPr>
              <a:t>יותר כללי, בלי התייחסות לחצי גמר, ובחנו לפי מאפיינים כללים שיש לכל השירים שהיו בגמר.</a:t>
            </a:r>
          </a:p>
          <a:p>
            <a:endParaRPr lang="en-IL" dirty="0"/>
          </a:p>
        </p:txBody>
      </p:sp>
      <p:sp>
        <p:nvSpPr>
          <p:cNvPr id="13" name="TextBox 12">
            <a:extLst>
              <a:ext uri="{FF2B5EF4-FFF2-40B4-BE49-F238E27FC236}">
                <a16:creationId xmlns:a16="http://schemas.microsoft.com/office/drawing/2014/main" id="{B698949F-D1BD-8D4B-B921-51954D551ACB}"/>
              </a:ext>
            </a:extLst>
          </p:cNvPr>
          <p:cNvSpPr txBox="1"/>
          <p:nvPr/>
        </p:nvSpPr>
        <p:spPr>
          <a:xfrm>
            <a:off x="455118" y="4891450"/>
            <a:ext cx="11350615" cy="3219343"/>
          </a:xfrm>
          <a:prstGeom prst="rect">
            <a:avLst/>
          </a:prstGeom>
          <a:noFill/>
        </p:spPr>
        <p:txBody>
          <a:bodyPr wrap="square">
            <a:spAutoFit/>
          </a:bodyPr>
          <a:lstStyle/>
          <a:p>
            <a:pPr algn="r" rtl="1">
              <a:lnSpc>
                <a:spcPct val="90000"/>
              </a:lnSpc>
              <a:spcBef>
                <a:spcPts val="1000"/>
              </a:spcBef>
            </a:pPr>
            <a:r>
              <a:rPr lang="he-IL" sz="1800" dirty="0">
                <a:solidFill>
                  <a:schemeClr val="bg1"/>
                </a:solidFill>
              </a:rPr>
              <a:t>3. </a:t>
            </a:r>
            <a:r>
              <a:rPr lang="he-IL" sz="1800" b="1" u="sng" dirty="0">
                <a:solidFill>
                  <a:schemeClr val="bg1"/>
                </a:solidFill>
              </a:rPr>
              <a:t>האם ניתן לחזות מי יהיו שלושת המקומות הראשונים בגמר?</a:t>
            </a:r>
            <a:br>
              <a:rPr lang="en-US" sz="1800" b="1" u="sng" dirty="0">
                <a:solidFill>
                  <a:schemeClr val="bg1"/>
                </a:solidFill>
              </a:rPr>
            </a:br>
            <a:r>
              <a:rPr lang="he-IL" sz="1800" dirty="0">
                <a:solidFill>
                  <a:schemeClr val="bg1"/>
                </a:solidFill>
              </a:rPr>
              <a:t>חזינו</a:t>
            </a:r>
            <a:r>
              <a:rPr lang="he-IL" dirty="0">
                <a:solidFill>
                  <a:schemeClr val="bg1"/>
                </a:solidFill>
              </a:rPr>
              <a:t> האם השיר יגיע לאחד משלושת המקומות הראשונים בגמר.</a:t>
            </a:r>
            <a:br>
              <a:rPr lang="en-US" dirty="0">
                <a:solidFill>
                  <a:schemeClr val="bg1"/>
                </a:solidFill>
              </a:rPr>
            </a:br>
            <a:r>
              <a:rPr lang="he-IL" dirty="0">
                <a:solidFill>
                  <a:schemeClr val="bg1"/>
                </a:solidFill>
              </a:rPr>
              <a:t>השתמשנו במודל </a:t>
            </a:r>
            <a:r>
              <a:rPr lang="he-IL" dirty="0">
                <a:solidFill>
                  <a:srgbClr val="FF8B32"/>
                </a:solidFill>
              </a:rPr>
              <a:t>עץ החלטה</a:t>
            </a:r>
            <a:r>
              <a:rPr lang="he-IL" dirty="0">
                <a:solidFill>
                  <a:schemeClr val="bg1"/>
                </a:solidFill>
              </a:rPr>
              <a:t>. </a:t>
            </a:r>
            <a:br>
              <a:rPr lang="en-US" dirty="0">
                <a:solidFill>
                  <a:schemeClr val="bg1"/>
                </a:solidFill>
              </a:rPr>
            </a:br>
            <a:r>
              <a:rPr lang="he-IL" dirty="0">
                <a:solidFill>
                  <a:schemeClr val="bg1"/>
                </a:solidFill>
              </a:rPr>
              <a:t>נעזרנו ב                     כדי לראות מה העומק </a:t>
            </a:r>
            <a:br>
              <a:rPr lang="en-US" dirty="0">
                <a:solidFill>
                  <a:schemeClr val="bg1"/>
                </a:solidFill>
              </a:rPr>
            </a:br>
            <a:r>
              <a:rPr lang="he-IL" dirty="0">
                <a:solidFill>
                  <a:schemeClr val="bg1"/>
                </a:solidFill>
              </a:rPr>
              <a:t>ומה הכמות עלים שכדי להשתמש שזה יהיה הכי מדויק.</a:t>
            </a:r>
            <a:br>
              <a:rPr lang="en-US" dirty="0">
                <a:solidFill>
                  <a:schemeClr val="bg1"/>
                </a:solidFill>
              </a:rPr>
            </a:br>
            <a:r>
              <a:rPr lang="he-IL" u="sng" dirty="0">
                <a:solidFill>
                  <a:srgbClr val="E4221D"/>
                </a:solidFill>
              </a:rPr>
              <a:t>חלק ראשון</a:t>
            </a:r>
            <a:r>
              <a:rPr lang="he-IL" dirty="0">
                <a:solidFill>
                  <a:srgbClr val="E4221D"/>
                </a:solidFill>
              </a:rPr>
              <a:t>- </a:t>
            </a:r>
            <a:r>
              <a:rPr lang="he-IL" dirty="0">
                <a:solidFill>
                  <a:schemeClr val="bg1"/>
                </a:solidFill>
              </a:rPr>
              <a:t>לקחנו רק את המדינות שהיה להם חצי גמר, והשתתפו גם בו וגם בגמר, ועליהם בחנו את הנתונים של חצי גמר.</a:t>
            </a:r>
            <a:br>
              <a:rPr lang="en-US" dirty="0">
                <a:solidFill>
                  <a:schemeClr val="bg1"/>
                </a:solidFill>
              </a:rPr>
            </a:br>
            <a:r>
              <a:rPr lang="he-IL" u="sng" dirty="0">
                <a:solidFill>
                  <a:srgbClr val="18BFF7"/>
                </a:solidFill>
              </a:rPr>
              <a:t>חלק שני</a:t>
            </a:r>
            <a:r>
              <a:rPr lang="he-IL" dirty="0">
                <a:solidFill>
                  <a:srgbClr val="18BFF7"/>
                </a:solidFill>
              </a:rPr>
              <a:t>- </a:t>
            </a:r>
            <a:r>
              <a:rPr lang="he-IL" dirty="0">
                <a:solidFill>
                  <a:schemeClr val="bg1"/>
                </a:solidFill>
              </a:rPr>
              <a:t>יותר כללי, בלי התייחסות לחצי גמר, ובחנו לפי מאפיינים כללים שיש לכל השירים שהיו בגמר.</a:t>
            </a:r>
          </a:p>
          <a:p>
            <a:pPr algn="r" defTabSz="914400" rtl="1" eaLnBrk="1" latinLnBrk="0" hangingPunct="1">
              <a:lnSpc>
                <a:spcPct val="90000"/>
              </a:lnSpc>
              <a:spcBef>
                <a:spcPts val="1000"/>
              </a:spcBef>
            </a:pPr>
            <a:br>
              <a:rPr lang="en-US" dirty="0">
                <a:solidFill>
                  <a:schemeClr val="bg1"/>
                </a:solidFill>
              </a:rPr>
            </a:br>
            <a:endParaRPr lang="en-US" sz="1800" b="1" u="sng" dirty="0">
              <a:solidFill>
                <a:schemeClr val="bg1"/>
              </a:solidFill>
            </a:endParaRPr>
          </a:p>
          <a:p>
            <a:pPr algn="r" defTabSz="914400" rtl="1" eaLnBrk="1" latinLnBrk="0" hangingPunct="1">
              <a:lnSpc>
                <a:spcPct val="90000"/>
              </a:lnSpc>
              <a:spcBef>
                <a:spcPts val="1000"/>
              </a:spcBef>
            </a:pPr>
            <a:endParaRPr lang="en-US" sz="1800" b="1" u="sng" dirty="0">
              <a:solidFill>
                <a:schemeClr val="bg1"/>
              </a:solidFill>
            </a:endParaRPr>
          </a:p>
          <a:p>
            <a:pPr algn="r" defTabSz="914400" rtl="1" eaLnBrk="1" latinLnBrk="0" hangingPunct="1">
              <a:lnSpc>
                <a:spcPct val="90000"/>
              </a:lnSpc>
              <a:spcBef>
                <a:spcPts val="1000"/>
              </a:spcBef>
            </a:pPr>
            <a:endParaRPr lang="en-IL" sz="1800" b="1" u="sng" dirty="0">
              <a:solidFill>
                <a:schemeClr val="bg1"/>
              </a:solidFill>
            </a:endParaRPr>
          </a:p>
        </p:txBody>
      </p:sp>
      <p:pic>
        <p:nvPicPr>
          <p:cNvPr id="15" name="Picture 14">
            <a:extLst>
              <a:ext uri="{FF2B5EF4-FFF2-40B4-BE49-F238E27FC236}">
                <a16:creationId xmlns:a16="http://schemas.microsoft.com/office/drawing/2014/main" id="{7315AE65-AE3E-B243-9682-10DF93A254D4}"/>
              </a:ext>
            </a:extLst>
          </p:cNvPr>
          <p:cNvPicPr>
            <a:picLocks noChangeAspect="1"/>
          </p:cNvPicPr>
          <p:nvPr/>
        </p:nvPicPr>
        <p:blipFill>
          <a:blip r:embed="rId5"/>
          <a:stretch>
            <a:fillRect/>
          </a:stretch>
        </p:blipFill>
        <p:spPr>
          <a:xfrm>
            <a:off x="231785" y="3427794"/>
            <a:ext cx="4260850" cy="262443"/>
          </a:xfrm>
          <a:prstGeom prst="rect">
            <a:avLst/>
          </a:prstGeom>
          <a:ln w="28575">
            <a:solidFill>
              <a:srgbClr val="17C86E"/>
            </a:solidFill>
          </a:ln>
        </p:spPr>
      </p:pic>
      <p:sp>
        <p:nvSpPr>
          <p:cNvPr id="16" name="TextBox 15">
            <a:extLst>
              <a:ext uri="{FF2B5EF4-FFF2-40B4-BE49-F238E27FC236}">
                <a16:creationId xmlns:a16="http://schemas.microsoft.com/office/drawing/2014/main" id="{23CD2B58-641E-9948-AB62-8010654BBFAF}"/>
              </a:ext>
            </a:extLst>
          </p:cNvPr>
          <p:cNvSpPr txBox="1"/>
          <p:nvPr/>
        </p:nvSpPr>
        <p:spPr>
          <a:xfrm>
            <a:off x="8209972" y="3548134"/>
            <a:ext cx="532518" cy="369332"/>
          </a:xfrm>
          <a:prstGeom prst="rect">
            <a:avLst/>
          </a:prstGeom>
          <a:noFill/>
        </p:spPr>
        <p:txBody>
          <a:bodyPr wrap="none" rtlCol="0">
            <a:spAutoFit/>
          </a:bodyPr>
          <a:lstStyle/>
          <a:p>
            <a:pPr marL="0" algn="l" defTabSz="914400" rtl="0" eaLnBrk="1" latinLnBrk="0" hangingPunct="1"/>
            <a:r>
              <a:rPr lang="en-US" dirty="0">
                <a:solidFill>
                  <a:srgbClr val="FF8B32"/>
                </a:solidFill>
              </a:rPr>
              <a:t>knn</a:t>
            </a:r>
            <a:endParaRPr lang="en-IL" dirty="0">
              <a:solidFill>
                <a:srgbClr val="FF8B32"/>
              </a:solidFill>
            </a:endParaRPr>
          </a:p>
        </p:txBody>
      </p:sp>
      <p:pic>
        <p:nvPicPr>
          <p:cNvPr id="18" name="Picture 17">
            <a:extLst>
              <a:ext uri="{FF2B5EF4-FFF2-40B4-BE49-F238E27FC236}">
                <a16:creationId xmlns:a16="http://schemas.microsoft.com/office/drawing/2014/main" id="{2FC33BB9-7996-3D41-AE41-436183783148}"/>
              </a:ext>
            </a:extLst>
          </p:cNvPr>
          <p:cNvPicPr>
            <a:picLocks noChangeAspect="1"/>
          </p:cNvPicPr>
          <p:nvPr/>
        </p:nvPicPr>
        <p:blipFill>
          <a:blip r:embed="rId6"/>
          <a:stretch>
            <a:fillRect/>
          </a:stretch>
        </p:blipFill>
        <p:spPr>
          <a:xfrm>
            <a:off x="246637" y="3821962"/>
            <a:ext cx="3735393" cy="289747"/>
          </a:xfrm>
          <a:prstGeom prst="rect">
            <a:avLst/>
          </a:prstGeom>
          <a:ln w="28575">
            <a:solidFill>
              <a:srgbClr val="FEC832"/>
            </a:solidFill>
          </a:ln>
        </p:spPr>
      </p:pic>
      <p:pic>
        <p:nvPicPr>
          <p:cNvPr id="21" name="Picture 20">
            <a:extLst>
              <a:ext uri="{FF2B5EF4-FFF2-40B4-BE49-F238E27FC236}">
                <a16:creationId xmlns:a16="http://schemas.microsoft.com/office/drawing/2014/main" id="{4F7B273C-69E9-1B47-A7EA-F5F00DECEBFB}"/>
              </a:ext>
            </a:extLst>
          </p:cNvPr>
          <p:cNvPicPr>
            <a:picLocks noChangeAspect="1"/>
          </p:cNvPicPr>
          <p:nvPr/>
        </p:nvPicPr>
        <p:blipFill>
          <a:blip r:embed="rId7"/>
          <a:stretch>
            <a:fillRect/>
          </a:stretch>
        </p:blipFill>
        <p:spPr>
          <a:xfrm>
            <a:off x="187335" y="5124032"/>
            <a:ext cx="5153035" cy="439141"/>
          </a:xfrm>
          <a:prstGeom prst="rect">
            <a:avLst/>
          </a:prstGeom>
          <a:ln w="28575">
            <a:solidFill>
              <a:srgbClr val="E4221D"/>
            </a:solidFill>
          </a:ln>
        </p:spPr>
      </p:pic>
      <p:pic>
        <p:nvPicPr>
          <p:cNvPr id="23" name="Picture 22">
            <a:extLst>
              <a:ext uri="{FF2B5EF4-FFF2-40B4-BE49-F238E27FC236}">
                <a16:creationId xmlns:a16="http://schemas.microsoft.com/office/drawing/2014/main" id="{0FA78019-67CE-7844-9DFE-A5E1CBF53838}"/>
              </a:ext>
            </a:extLst>
          </p:cNvPr>
          <p:cNvPicPr>
            <a:picLocks noChangeAspect="1"/>
          </p:cNvPicPr>
          <p:nvPr/>
        </p:nvPicPr>
        <p:blipFill>
          <a:blip r:embed="rId8"/>
          <a:stretch>
            <a:fillRect/>
          </a:stretch>
        </p:blipFill>
        <p:spPr>
          <a:xfrm>
            <a:off x="187335" y="5694822"/>
            <a:ext cx="5300056" cy="408238"/>
          </a:xfrm>
          <a:prstGeom prst="rect">
            <a:avLst/>
          </a:prstGeom>
          <a:ln w="28575">
            <a:solidFill>
              <a:srgbClr val="18BFF7"/>
            </a:solidFill>
          </a:ln>
        </p:spPr>
      </p:pic>
      <p:sp>
        <p:nvSpPr>
          <p:cNvPr id="24" name="TextBox 23">
            <a:extLst>
              <a:ext uri="{FF2B5EF4-FFF2-40B4-BE49-F238E27FC236}">
                <a16:creationId xmlns:a16="http://schemas.microsoft.com/office/drawing/2014/main" id="{10E8719E-8E20-F948-BA12-A6A622A57B3F}"/>
              </a:ext>
            </a:extLst>
          </p:cNvPr>
          <p:cNvSpPr txBox="1"/>
          <p:nvPr/>
        </p:nvSpPr>
        <p:spPr>
          <a:xfrm>
            <a:off x="9599571" y="5607966"/>
            <a:ext cx="1468479" cy="369332"/>
          </a:xfrm>
          <a:prstGeom prst="rect">
            <a:avLst/>
          </a:prstGeom>
          <a:noFill/>
        </p:spPr>
        <p:txBody>
          <a:bodyPr wrap="none" rtlCol="0">
            <a:spAutoFit/>
          </a:bodyPr>
          <a:lstStyle/>
          <a:p>
            <a:pPr algn="r" rtl="1"/>
            <a:r>
              <a:rPr lang="en-US" dirty="0">
                <a:solidFill>
                  <a:schemeClr val="bg1"/>
                </a:solidFill>
              </a:rPr>
              <a:t>GridSearchCV</a:t>
            </a:r>
            <a:endParaRPr lang="en-IL" dirty="0">
              <a:solidFill>
                <a:schemeClr val="bg1"/>
              </a:solidFill>
            </a:endParaRPr>
          </a:p>
        </p:txBody>
      </p:sp>
    </p:spTree>
    <p:extLst>
      <p:ext uri="{BB962C8B-B14F-4D97-AF65-F5344CB8AC3E}">
        <p14:creationId xmlns:p14="http://schemas.microsoft.com/office/powerpoint/2010/main" val="3651548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B2BFBA01-8E12-FC42-9647-410060C61216}"/>
              </a:ext>
            </a:extLst>
          </p:cNvPr>
          <p:cNvPicPr>
            <a:picLocks noChangeAspect="1"/>
          </p:cNvPicPr>
          <p:nvPr/>
        </p:nvPicPr>
        <p:blipFill>
          <a:blip r:embed="rId2">
            <a:alphaModFix amt="5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66EFDA-3AF3-934D-AED1-D2253019B1BA}"/>
              </a:ext>
            </a:extLst>
          </p:cNvPr>
          <p:cNvSpPr>
            <a:spLocks noGrp="1"/>
          </p:cNvSpPr>
          <p:nvPr>
            <p:ph type="title"/>
          </p:nvPr>
        </p:nvSpPr>
        <p:spPr>
          <a:xfrm>
            <a:off x="3260107" y="785446"/>
            <a:ext cx="5803900" cy="854075"/>
          </a:xfrm>
        </p:spPr>
        <p:txBody>
          <a:bodyPr>
            <a:normAutofit fontScale="90000"/>
          </a:bodyPr>
          <a:lstStyle/>
          <a:p>
            <a:pPr algn="ctr" defTabSz="914400" rtl="1" eaLnBrk="1" latinLnBrk="0" hangingPunct="1">
              <a:lnSpc>
                <a:spcPct val="90000"/>
              </a:lnSpc>
              <a:spcBef>
                <a:spcPct val="0"/>
              </a:spcBef>
              <a:buNone/>
            </a:pPr>
            <a:r>
              <a:rPr lang="he-IL" b="1" dirty="0">
                <a:solidFill>
                  <a:schemeClr val="bg1"/>
                </a:solidFill>
                <a:cs typeface="+mn-cs"/>
              </a:rPr>
              <a:t>נתראה ב2022</a:t>
            </a:r>
            <a:br>
              <a:rPr lang="en-US" b="1" dirty="0">
                <a:solidFill>
                  <a:schemeClr val="bg1"/>
                </a:solidFill>
                <a:cs typeface="+mn-cs"/>
              </a:rPr>
            </a:br>
            <a:r>
              <a:rPr lang="he-IL" dirty="0">
                <a:solidFill>
                  <a:schemeClr val="bg1"/>
                </a:solidFill>
                <a:cs typeface="+mn-cs"/>
              </a:rPr>
              <a:t>בהצלחה לכל המתמודדים</a:t>
            </a:r>
            <a:endParaRPr lang="en-IL" dirty="0">
              <a:solidFill>
                <a:schemeClr val="bg1"/>
              </a:solidFill>
              <a:cs typeface="+mn-cs"/>
            </a:endParaRPr>
          </a:p>
        </p:txBody>
      </p:sp>
      <p:pic>
        <p:nvPicPr>
          <p:cNvPr id="7" name="Picture 6" descr="Graphical user interface&#10;&#10;Description automatically generated">
            <a:extLst>
              <a:ext uri="{FF2B5EF4-FFF2-40B4-BE49-F238E27FC236}">
                <a16:creationId xmlns:a16="http://schemas.microsoft.com/office/drawing/2014/main" id="{B1A77C7F-E5E8-644A-B1AC-2BC077A08369}"/>
              </a:ext>
            </a:extLst>
          </p:cNvPr>
          <p:cNvPicPr>
            <a:picLocks noChangeAspect="1"/>
          </p:cNvPicPr>
          <p:nvPr/>
        </p:nvPicPr>
        <p:blipFill>
          <a:blip r:embed="rId3"/>
          <a:stretch>
            <a:fillRect/>
          </a:stretch>
        </p:blipFill>
        <p:spPr>
          <a:xfrm>
            <a:off x="6583950" y="2297926"/>
            <a:ext cx="3537949" cy="3483520"/>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75F5231B-BF6B-8B4C-B2B1-4A9B9A26B1CE}"/>
              </a:ext>
            </a:extLst>
          </p:cNvPr>
          <p:cNvPicPr>
            <a:picLocks noChangeAspect="1"/>
          </p:cNvPicPr>
          <p:nvPr/>
        </p:nvPicPr>
        <p:blipFill>
          <a:blip r:embed="rId4"/>
          <a:stretch>
            <a:fillRect/>
          </a:stretch>
        </p:blipFill>
        <p:spPr>
          <a:xfrm>
            <a:off x="2070102" y="2297926"/>
            <a:ext cx="3537949" cy="3483520"/>
          </a:xfrm>
          <a:prstGeom prst="rect">
            <a:avLst/>
          </a:prstGeom>
        </p:spPr>
      </p:pic>
      <p:pic>
        <p:nvPicPr>
          <p:cNvPr id="11" name="Picture 10" descr="A black and white sign&#10;&#10;Description automatically generated with low confidence">
            <a:extLst>
              <a:ext uri="{FF2B5EF4-FFF2-40B4-BE49-F238E27FC236}">
                <a16:creationId xmlns:a16="http://schemas.microsoft.com/office/drawing/2014/main" id="{1C7CFE9E-FA19-834E-8B6B-D3BB6D235B76}"/>
              </a:ext>
            </a:extLst>
          </p:cNvPr>
          <p:cNvPicPr>
            <a:picLocks noChangeAspect="1"/>
          </p:cNvPicPr>
          <p:nvPr/>
        </p:nvPicPr>
        <p:blipFill>
          <a:blip r:embed="rId5"/>
          <a:stretch>
            <a:fillRect/>
          </a:stretch>
        </p:blipFill>
        <p:spPr>
          <a:xfrm>
            <a:off x="5266321" y="5980822"/>
            <a:ext cx="1791472" cy="692404"/>
          </a:xfrm>
          <a:prstGeom prst="rect">
            <a:avLst/>
          </a:prstGeom>
        </p:spPr>
      </p:pic>
    </p:spTree>
    <p:extLst>
      <p:ext uri="{BB962C8B-B14F-4D97-AF65-F5344CB8AC3E}">
        <p14:creationId xmlns:p14="http://schemas.microsoft.com/office/powerpoint/2010/main" val="148834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154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0C59-30AA-9747-988C-E6CA949439DC}"/>
              </a:ext>
            </a:extLst>
          </p:cNvPr>
          <p:cNvSpPr>
            <a:spLocks noGrp="1"/>
          </p:cNvSpPr>
          <p:nvPr>
            <p:ph type="title"/>
          </p:nvPr>
        </p:nvSpPr>
        <p:spPr>
          <a:xfrm>
            <a:off x="8756650" y="152400"/>
            <a:ext cx="3105150" cy="1023938"/>
          </a:xfrm>
        </p:spPr>
        <p:txBody>
          <a:bodyPr>
            <a:normAutofit/>
          </a:bodyPr>
          <a:lstStyle/>
          <a:p>
            <a:pPr algn="r" defTabSz="914400" rtl="1" eaLnBrk="1" latinLnBrk="0" hangingPunct="1">
              <a:lnSpc>
                <a:spcPct val="90000"/>
              </a:lnSpc>
              <a:spcBef>
                <a:spcPct val="0"/>
              </a:spcBef>
              <a:buNone/>
            </a:pPr>
            <a:r>
              <a:rPr lang="he-IL" sz="3200" dirty="0">
                <a:solidFill>
                  <a:srgbClr val="E4221D"/>
                </a:solidFill>
                <a:cs typeface="+mn-cs"/>
              </a:rPr>
              <a:t>מבוא למחקר שלנו</a:t>
            </a:r>
            <a:endParaRPr lang="en-IL" sz="3200" dirty="0">
              <a:solidFill>
                <a:srgbClr val="E4221D"/>
              </a:solidFill>
              <a:cs typeface="+mn-cs"/>
            </a:endParaRPr>
          </a:p>
        </p:txBody>
      </p:sp>
      <p:sp>
        <p:nvSpPr>
          <p:cNvPr id="3" name="Content Placeholder 2">
            <a:extLst>
              <a:ext uri="{FF2B5EF4-FFF2-40B4-BE49-F238E27FC236}">
                <a16:creationId xmlns:a16="http://schemas.microsoft.com/office/drawing/2014/main" id="{CDD56E7E-516D-F84C-A5B4-D9611C2D2E98}"/>
              </a:ext>
            </a:extLst>
          </p:cNvPr>
          <p:cNvSpPr>
            <a:spLocks noGrp="1"/>
          </p:cNvSpPr>
          <p:nvPr>
            <p:ph idx="1"/>
          </p:nvPr>
        </p:nvSpPr>
        <p:spPr>
          <a:xfrm>
            <a:off x="5266312" y="1036017"/>
            <a:ext cx="6673850" cy="1666875"/>
          </a:xfrm>
        </p:spPr>
        <p:txBody>
          <a:bodyPr>
            <a:normAutofit/>
          </a:bodyPr>
          <a:lstStyle/>
          <a:p>
            <a:pPr marL="0" indent="0" algn="r" defTabSz="914400" rtl="1" eaLnBrk="1" latinLnBrk="0" hangingPunct="1">
              <a:lnSpc>
                <a:spcPct val="90000"/>
              </a:lnSpc>
              <a:spcBef>
                <a:spcPts val="1000"/>
              </a:spcBef>
              <a:buNone/>
            </a:pPr>
            <a:r>
              <a:rPr lang="he-IL" sz="2000" dirty="0">
                <a:solidFill>
                  <a:schemeClr val="bg1"/>
                </a:solidFill>
              </a:rPr>
              <a:t>שאלות מחקר:</a:t>
            </a:r>
            <a:endParaRPr lang="en-US" sz="2000" dirty="0">
              <a:solidFill>
                <a:schemeClr val="bg1"/>
              </a:solidFill>
            </a:endParaRPr>
          </a:p>
          <a:p>
            <a:pPr marL="228600" indent="-228600" algn="r" defTabSz="914400" rtl="1" eaLnBrk="1" latinLnBrk="0" hangingPunct="1">
              <a:lnSpc>
                <a:spcPct val="90000"/>
              </a:lnSpc>
              <a:spcBef>
                <a:spcPts val="1000"/>
              </a:spcBef>
              <a:buFont typeface="Arial" panose="020B0604020202020204" pitchFamily="34" charset="0"/>
              <a:buChar char="•"/>
            </a:pPr>
            <a:r>
              <a:rPr lang="he-IL" sz="2000" dirty="0">
                <a:solidFill>
                  <a:schemeClr val="bg1"/>
                </a:solidFill>
              </a:rPr>
              <a:t>האם ניתן לחזות אילו מדינות יעלו לגמר?</a:t>
            </a:r>
          </a:p>
          <a:p>
            <a:pPr marL="228600" indent="-228600" algn="r" defTabSz="914400" rtl="1" eaLnBrk="1" latinLnBrk="0" hangingPunct="1">
              <a:lnSpc>
                <a:spcPct val="90000"/>
              </a:lnSpc>
              <a:spcBef>
                <a:spcPts val="1000"/>
              </a:spcBef>
              <a:buFont typeface="Arial" panose="020B0604020202020204" pitchFamily="34" charset="0"/>
              <a:buChar char="•"/>
            </a:pPr>
            <a:r>
              <a:rPr lang="he-IL" sz="2000" dirty="0">
                <a:solidFill>
                  <a:schemeClr val="bg1"/>
                </a:solidFill>
              </a:rPr>
              <a:t>האם ניתן לחזות מה הציון הכי נמוך שכל מדינה תקבל בגמר?</a:t>
            </a:r>
          </a:p>
          <a:p>
            <a:pPr marL="228600" indent="-228600" algn="r" defTabSz="914400" rtl="1" eaLnBrk="1" latinLnBrk="0" hangingPunct="1">
              <a:lnSpc>
                <a:spcPct val="90000"/>
              </a:lnSpc>
              <a:spcBef>
                <a:spcPts val="1000"/>
              </a:spcBef>
              <a:buFont typeface="Arial" panose="020B0604020202020204" pitchFamily="34" charset="0"/>
              <a:buChar char="•"/>
            </a:pPr>
            <a:r>
              <a:rPr lang="he-IL" sz="2000" dirty="0">
                <a:solidFill>
                  <a:schemeClr val="bg1"/>
                </a:solidFill>
              </a:rPr>
              <a:t>האם ניתן לחזות מי יהיו שלושת המקומות הראשונים בגמר?</a:t>
            </a:r>
            <a:endParaRPr lang="en-IL" sz="2000" dirty="0">
              <a:solidFill>
                <a:schemeClr val="bg1"/>
              </a:solidFill>
            </a:endParaRPr>
          </a:p>
        </p:txBody>
      </p:sp>
      <p:pic>
        <p:nvPicPr>
          <p:cNvPr id="5" name="Picture 4" descr="Graphical user interface, application&#10;&#10;Description automatically generated">
            <a:extLst>
              <a:ext uri="{FF2B5EF4-FFF2-40B4-BE49-F238E27FC236}">
                <a16:creationId xmlns:a16="http://schemas.microsoft.com/office/drawing/2014/main" id="{A8C9AE0C-DF03-C94E-8773-10DD2F54D8D8}"/>
              </a:ext>
            </a:extLst>
          </p:cNvPr>
          <p:cNvPicPr>
            <a:picLocks noChangeAspect="1"/>
          </p:cNvPicPr>
          <p:nvPr/>
        </p:nvPicPr>
        <p:blipFill>
          <a:blip r:embed="rId2"/>
          <a:stretch>
            <a:fillRect/>
          </a:stretch>
        </p:blipFill>
        <p:spPr>
          <a:xfrm>
            <a:off x="1401984" y="449468"/>
            <a:ext cx="3995314" cy="2247364"/>
          </a:xfrm>
          <a:prstGeom prst="rect">
            <a:avLst/>
          </a:prstGeom>
        </p:spPr>
      </p:pic>
      <p:sp>
        <p:nvSpPr>
          <p:cNvPr id="7" name="Rectangle 6">
            <a:extLst>
              <a:ext uri="{FF2B5EF4-FFF2-40B4-BE49-F238E27FC236}">
                <a16:creationId xmlns:a16="http://schemas.microsoft.com/office/drawing/2014/main" id="{53C5FF44-492C-4349-B96E-BBDD6C4A5453}"/>
              </a:ext>
            </a:extLst>
          </p:cNvPr>
          <p:cNvSpPr/>
          <p:nvPr/>
        </p:nvSpPr>
        <p:spPr>
          <a:xfrm>
            <a:off x="-127000" y="210963"/>
            <a:ext cx="1611534" cy="3154710"/>
          </a:xfrm>
          <a:prstGeom prst="rect">
            <a:avLst/>
          </a:prstGeom>
          <a:noFill/>
        </p:spPr>
        <p:txBody>
          <a:bodyPr wrap="square" lIns="91440" tIns="45720" rIns="91440" bIns="45720">
            <a:spAutoFit/>
          </a:bodyPr>
          <a:lstStyle/>
          <a:p>
            <a:pPr algn="ctr"/>
            <a:r>
              <a:rPr lang="en-US" sz="19900" dirty="0">
                <a:ln w="0"/>
                <a:solidFill>
                  <a:schemeClr val="accent1"/>
                </a:solidFill>
                <a:effectLst>
                  <a:outerShdw blurRad="38100" dist="25400" dir="5400000" algn="ctr" rotWithShape="0">
                    <a:srgbClr val="6E747A">
                      <a:alpha val="43000"/>
                    </a:srgbClr>
                  </a:outerShdw>
                </a:effectLst>
              </a:rPr>
              <a:t>?</a:t>
            </a:r>
            <a:endParaRPr lang="en-US" sz="199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Title 1">
            <a:extLst>
              <a:ext uri="{FF2B5EF4-FFF2-40B4-BE49-F238E27FC236}">
                <a16:creationId xmlns:a16="http://schemas.microsoft.com/office/drawing/2014/main" id="{E72A7E1D-DFF9-F64A-B113-10E883832885}"/>
              </a:ext>
            </a:extLst>
          </p:cNvPr>
          <p:cNvSpPr txBox="1">
            <a:spLocks/>
          </p:cNvSpPr>
          <p:nvPr/>
        </p:nvSpPr>
        <p:spPr>
          <a:xfrm>
            <a:off x="7661789" y="2702892"/>
            <a:ext cx="42000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IL" sz="3600" dirty="0">
                <a:solidFill>
                  <a:schemeClr val="bg1"/>
                </a:solidFill>
                <a:cs typeface="+mn-cs"/>
              </a:rPr>
              <a:t>שלבי</a:t>
            </a:r>
            <a:r>
              <a:rPr lang="he-IL" dirty="0">
                <a:solidFill>
                  <a:schemeClr val="bg1"/>
                </a:solidFill>
                <a:cs typeface="+mn-cs"/>
              </a:rPr>
              <a:t> </a:t>
            </a:r>
            <a:r>
              <a:rPr lang="he-IL" sz="3600" dirty="0">
                <a:solidFill>
                  <a:schemeClr val="bg1"/>
                </a:solidFill>
                <a:cs typeface="+mn-cs"/>
              </a:rPr>
              <a:t>העבודה</a:t>
            </a:r>
            <a:endParaRPr lang="en-IL" dirty="0">
              <a:solidFill>
                <a:schemeClr val="bg1"/>
              </a:solidFill>
              <a:cs typeface="+mn-cs"/>
            </a:endParaRPr>
          </a:p>
        </p:txBody>
      </p:sp>
      <p:pic>
        <p:nvPicPr>
          <p:cNvPr id="9" name="Picture 8" descr="Chart&#10;&#10;Description automatically generated">
            <a:extLst>
              <a:ext uri="{FF2B5EF4-FFF2-40B4-BE49-F238E27FC236}">
                <a16:creationId xmlns:a16="http://schemas.microsoft.com/office/drawing/2014/main" id="{5B88457D-89F6-1E40-8759-C45408AA126C}"/>
              </a:ext>
            </a:extLst>
          </p:cNvPr>
          <p:cNvPicPr>
            <a:picLocks noChangeAspect="1"/>
          </p:cNvPicPr>
          <p:nvPr/>
        </p:nvPicPr>
        <p:blipFill>
          <a:blip r:embed="rId3">
            <a:alphaModFix amt="54000"/>
          </a:blip>
          <a:stretch>
            <a:fillRect/>
          </a:stretch>
        </p:blipFill>
        <p:spPr>
          <a:xfrm>
            <a:off x="858464" y="3819845"/>
            <a:ext cx="2036854" cy="2012065"/>
          </a:xfrm>
          <a:prstGeom prst="rect">
            <a:avLst/>
          </a:prstGeom>
        </p:spPr>
      </p:pic>
      <p:pic>
        <p:nvPicPr>
          <p:cNvPr id="10" name="Picture 9" descr="Chart&#10;&#10;Description automatically generated">
            <a:extLst>
              <a:ext uri="{FF2B5EF4-FFF2-40B4-BE49-F238E27FC236}">
                <a16:creationId xmlns:a16="http://schemas.microsoft.com/office/drawing/2014/main" id="{AB732CE7-53F9-DC4F-9EE3-562FB44481B0}"/>
              </a:ext>
            </a:extLst>
          </p:cNvPr>
          <p:cNvPicPr>
            <a:picLocks noChangeAspect="1"/>
          </p:cNvPicPr>
          <p:nvPr/>
        </p:nvPicPr>
        <p:blipFill>
          <a:blip r:embed="rId3">
            <a:alphaModFix amt="54000"/>
          </a:blip>
          <a:stretch>
            <a:fillRect/>
          </a:stretch>
        </p:blipFill>
        <p:spPr>
          <a:xfrm rot="17440968">
            <a:off x="3941865" y="3852806"/>
            <a:ext cx="1970123" cy="1946145"/>
          </a:xfrm>
          <a:prstGeom prst="rect">
            <a:avLst/>
          </a:prstGeom>
        </p:spPr>
      </p:pic>
      <p:pic>
        <p:nvPicPr>
          <p:cNvPr id="11" name="Picture 10" descr="Chart&#10;&#10;Description automatically generated">
            <a:extLst>
              <a:ext uri="{FF2B5EF4-FFF2-40B4-BE49-F238E27FC236}">
                <a16:creationId xmlns:a16="http://schemas.microsoft.com/office/drawing/2014/main" id="{B4034582-8833-E841-8B98-9A8493F6DB4C}"/>
              </a:ext>
            </a:extLst>
          </p:cNvPr>
          <p:cNvPicPr>
            <a:picLocks noChangeAspect="1"/>
          </p:cNvPicPr>
          <p:nvPr/>
        </p:nvPicPr>
        <p:blipFill>
          <a:blip r:embed="rId3">
            <a:alphaModFix amt="54000"/>
          </a:blip>
          <a:stretch>
            <a:fillRect/>
          </a:stretch>
        </p:blipFill>
        <p:spPr>
          <a:xfrm rot="6108834">
            <a:off x="6888645" y="3847802"/>
            <a:ext cx="1957262" cy="1933441"/>
          </a:xfrm>
          <a:prstGeom prst="rect">
            <a:avLst/>
          </a:prstGeom>
        </p:spPr>
      </p:pic>
      <p:pic>
        <p:nvPicPr>
          <p:cNvPr id="12" name="Picture 11" descr="Chart&#10;&#10;Description automatically generated">
            <a:extLst>
              <a:ext uri="{FF2B5EF4-FFF2-40B4-BE49-F238E27FC236}">
                <a16:creationId xmlns:a16="http://schemas.microsoft.com/office/drawing/2014/main" id="{19083891-9EBC-0941-B6A4-19DB7248CFE0}"/>
              </a:ext>
            </a:extLst>
          </p:cNvPr>
          <p:cNvPicPr>
            <a:picLocks noChangeAspect="1"/>
          </p:cNvPicPr>
          <p:nvPr/>
        </p:nvPicPr>
        <p:blipFill>
          <a:blip r:embed="rId3">
            <a:alphaModFix amt="54000"/>
          </a:blip>
          <a:stretch>
            <a:fillRect/>
          </a:stretch>
        </p:blipFill>
        <p:spPr>
          <a:xfrm rot="11812833">
            <a:off x="9570392" y="3797785"/>
            <a:ext cx="2042476" cy="2017619"/>
          </a:xfrm>
          <a:prstGeom prst="rect">
            <a:avLst/>
          </a:prstGeom>
        </p:spPr>
      </p:pic>
      <p:sp>
        <p:nvSpPr>
          <p:cNvPr id="14" name="TextBox 13">
            <a:extLst>
              <a:ext uri="{FF2B5EF4-FFF2-40B4-BE49-F238E27FC236}">
                <a16:creationId xmlns:a16="http://schemas.microsoft.com/office/drawing/2014/main" id="{B07F22E0-A5AB-0949-BABC-5E05A9EB18DE}"/>
              </a:ext>
            </a:extLst>
          </p:cNvPr>
          <p:cNvSpPr txBox="1"/>
          <p:nvPr/>
        </p:nvSpPr>
        <p:spPr>
          <a:xfrm>
            <a:off x="1172065" y="4564267"/>
            <a:ext cx="1477199" cy="523220"/>
          </a:xfrm>
          <a:prstGeom prst="rect">
            <a:avLst/>
          </a:prstGeom>
          <a:noFill/>
        </p:spPr>
        <p:txBody>
          <a:bodyPr wrap="none" rtlCol="0">
            <a:spAutoFit/>
          </a:bodyPr>
          <a:lstStyle/>
          <a:p>
            <a:r>
              <a:rPr lang="en-US" sz="2800" b="1" dirty="0">
                <a:solidFill>
                  <a:srgbClr val="FEC832"/>
                </a:solidFill>
              </a:rPr>
              <a:t>Crawling</a:t>
            </a:r>
            <a:endParaRPr lang="en-IL" sz="2000" b="1" dirty="0">
              <a:solidFill>
                <a:srgbClr val="FEC832"/>
              </a:solidFill>
            </a:endParaRPr>
          </a:p>
        </p:txBody>
      </p:sp>
      <p:sp>
        <p:nvSpPr>
          <p:cNvPr id="15" name="TextBox 14">
            <a:extLst>
              <a:ext uri="{FF2B5EF4-FFF2-40B4-BE49-F238E27FC236}">
                <a16:creationId xmlns:a16="http://schemas.microsoft.com/office/drawing/2014/main" id="{38614429-E38A-2E4D-AEA7-F5E62BD2D890}"/>
              </a:ext>
            </a:extLst>
          </p:cNvPr>
          <p:cNvSpPr txBox="1"/>
          <p:nvPr/>
        </p:nvSpPr>
        <p:spPr>
          <a:xfrm>
            <a:off x="4253749" y="4356940"/>
            <a:ext cx="1282723" cy="830997"/>
          </a:xfrm>
          <a:prstGeom prst="rect">
            <a:avLst/>
          </a:prstGeom>
          <a:noFill/>
        </p:spPr>
        <p:txBody>
          <a:bodyPr wrap="none" rtlCol="0">
            <a:spAutoFit/>
          </a:bodyPr>
          <a:lstStyle/>
          <a:p>
            <a:pPr algn="ctr"/>
            <a:r>
              <a:rPr lang="en-IL" sz="2400" b="1" dirty="0">
                <a:solidFill>
                  <a:srgbClr val="17C86E"/>
                </a:solidFill>
              </a:rPr>
              <a:t>Data</a:t>
            </a:r>
            <a:br>
              <a:rPr lang="en-IL" sz="2400" b="1" dirty="0">
                <a:solidFill>
                  <a:srgbClr val="14A75A"/>
                </a:solidFill>
              </a:rPr>
            </a:br>
            <a:r>
              <a:rPr lang="en-IL" sz="2400" b="1" dirty="0">
                <a:solidFill>
                  <a:srgbClr val="17C86E"/>
                </a:solidFill>
              </a:rPr>
              <a:t>Cleaning</a:t>
            </a:r>
          </a:p>
        </p:txBody>
      </p:sp>
      <p:sp>
        <p:nvSpPr>
          <p:cNvPr id="16" name="TextBox 15">
            <a:extLst>
              <a:ext uri="{FF2B5EF4-FFF2-40B4-BE49-F238E27FC236}">
                <a16:creationId xmlns:a16="http://schemas.microsoft.com/office/drawing/2014/main" id="{DC18E8A9-CADA-3345-B08C-DE80584FAF0F}"/>
              </a:ext>
            </a:extLst>
          </p:cNvPr>
          <p:cNvSpPr txBox="1"/>
          <p:nvPr/>
        </p:nvSpPr>
        <p:spPr>
          <a:xfrm>
            <a:off x="7364665" y="4533489"/>
            <a:ext cx="881973" cy="584775"/>
          </a:xfrm>
          <a:prstGeom prst="rect">
            <a:avLst/>
          </a:prstGeom>
          <a:noFill/>
        </p:spPr>
        <p:txBody>
          <a:bodyPr wrap="none" rtlCol="0">
            <a:spAutoFit/>
          </a:bodyPr>
          <a:lstStyle/>
          <a:p>
            <a:r>
              <a:rPr lang="en-IL" sz="3200" b="1" dirty="0">
                <a:solidFill>
                  <a:srgbClr val="18BFF7"/>
                </a:solidFill>
              </a:rPr>
              <a:t>EDA</a:t>
            </a:r>
            <a:endParaRPr lang="en-IL" sz="1600" b="1" dirty="0">
              <a:solidFill>
                <a:srgbClr val="18BFF7"/>
              </a:solidFill>
            </a:endParaRPr>
          </a:p>
        </p:txBody>
      </p:sp>
      <p:sp>
        <p:nvSpPr>
          <p:cNvPr id="17" name="TextBox 16">
            <a:extLst>
              <a:ext uri="{FF2B5EF4-FFF2-40B4-BE49-F238E27FC236}">
                <a16:creationId xmlns:a16="http://schemas.microsoft.com/office/drawing/2014/main" id="{8F33BD89-A1F3-D74A-88E1-5CE47CB9AA09}"/>
              </a:ext>
            </a:extLst>
          </p:cNvPr>
          <p:cNvSpPr txBox="1"/>
          <p:nvPr/>
        </p:nvSpPr>
        <p:spPr>
          <a:xfrm>
            <a:off x="9906308" y="4369767"/>
            <a:ext cx="1295547" cy="1107996"/>
          </a:xfrm>
          <a:prstGeom prst="rect">
            <a:avLst/>
          </a:prstGeom>
          <a:noFill/>
        </p:spPr>
        <p:txBody>
          <a:bodyPr wrap="none" rtlCol="0">
            <a:spAutoFit/>
          </a:bodyPr>
          <a:lstStyle/>
          <a:p>
            <a:r>
              <a:rPr lang="en-US" sz="2400" b="1" dirty="0">
                <a:solidFill>
                  <a:srgbClr val="FF8B32"/>
                </a:solidFill>
              </a:rPr>
              <a:t>Machine</a:t>
            </a:r>
            <a:br>
              <a:rPr lang="en-US" sz="2400" b="1" dirty="0">
                <a:solidFill>
                  <a:srgbClr val="FF8B32"/>
                </a:solidFill>
              </a:rPr>
            </a:br>
            <a:r>
              <a:rPr lang="en-US" sz="2400" b="1" dirty="0">
                <a:solidFill>
                  <a:srgbClr val="FF8B32"/>
                </a:solidFill>
              </a:rPr>
              <a:t>Learning</a:t>
            </a:r>
            <a:endParaRPr lang="en-IL" sz="2400" b="1" dirty="0">
              <a:solidFill>
                <a:srgbClr val="FF8B32"/>
              </a:solidFill>
            </a:endParaRPr>
          </a:p>
          <a:p>
            <a:endParaRPr lang="en-IL" dirty="0"/>
          </a:p>
        </p:txBody>
      </p:sp>
      <p:sp>
        <p:nvSpPr>
          <p:cNvPr id="18" name="Right Arrow 17">
            <a:extLst>
              <a:ext uri="{FF2B5EF4-FFF2-40B4-BE49-F238E27FC236}">
                <a16:creationId xmlns:a16="http://schemas.microsoft.com/office/drawing/2014/main" id="{6C48E1DA-D51A-2C46-BA32-955B3992DC2B}"/>
              </a:ext>
            </a:extLst>
          </p:cNvPr>
          <p:cNvSpPr/>
          <p:nvPr/>
        </p:nvSpPr>
        <p:spPr>
          <a:xfrm>
            <a:off x="3137390" y="4593870"/>
            <a:ext cx="584200" cy="3492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sp>
        <p:nvSpPr>
          <p:cNvPr id="19" name="Right Arrow 18">
            <a:extLst>
              <a:ext uri="{FF2B5EF4-FFF2-40B4-BE49-F238E27FC236}">
                <a16:creationId xmlns:a16="http://schemas.microsoft.com/office/drawing/2014/main" id="{34CB3E3C-853C-054B-99F2-B56F79979CE4}"/>
              </a:ext>
            </a:extLst>
          </p:cNvPr>
          <p:cNvSpPr/>
          <p:nvPr/>
        </p:nvSpPr>
        <p:spPr>
          <a:xfrm>
            <a:off x="6176585" y="4593870"/>
            <a:ext cx="584200" cy="3492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sp>
        <p:nvSpPr>
          <p:cNvPr id="20" name="Right Arrow 19">
            <a:extLst>
              <a:ext uri="{FF2B5EF4-FFF2-40B4-BE49-F238E27FC236}">
                <a16:creationId xmlns:a16="http://schemas.microsoft.com/office/drawing/2014/main" id="{E42ECD19-7F5A-7E4F-9796-607B2CBAEE6E}"/>
              </a:ext>
            </a:extLst>
          </p:cNvPr>
          <p:cNvSpPr/>
          <p:nvPr/>
        </p:nvSpPr>
        <p:spPr>
          <a:xfrm>
            <a:off x="8934040" y="4593870"/>
            <a:ext cx="584200" cy="3492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pic>
        <p:nvPicPr>
          <p:cNvPr id="22" name="Picture 21">
            <a:extLst>
              <a:ext uri="{FF2B5EF4-FFF2-40B4-BE49-F238E27FC236}">
                <a16:creationId xmlns:a16="http://schemas.microsoft.com/office/drawing/2014/main" id="{CB5052BB-B48F-5B41-88FF-945F6097C724}"/>
              </a:ext>
            </a:extLst>
          </p:cNvPr>
          <p:cNvPicPr>
            <a:picLocks noChangeAspect="1"/>
          </p:cNvPicPr>
          <p:nvPr/>
        </p:nvPicPr>
        <p:blipFill>
          <a:blip r:embed="rId4"/>
          <a:stretch>
            <a:fillRect/>
          </a:stretch>
        </p:blipFill>
        <p:spPr>
          <a:xfrm>
            <a:off x="5029336" y="5853815"/>
            <a:ext cx="2290960" cy="733823"/>
          </a:xfrm>
          <a:prstGeom prst="rect">
            <a:avLst/>
          </a:prstGeom>
        </p:spPr>
      </p:pic>
    </p:spTree>
    <p:extLst>
      <p:ext uri="{BB962C8B-B14F-4D97-AF65-F5344CB8AC3E}">
        <p14:creationId xmlns:p14="http://schemas.microsoft.com/office/powerpoint/2010/main" val="264306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C9A87-3461-7A4F-9370-E5D2F03975D6}"/>
              </a:ext>
            </a:extLst>
          </p:cNvPr>
          <p:cNvSpPr>
            <a:spLocks noGrp="1"/>
          </p:cNvSpPr>
          <p:nvPr>
            <p:ph type="title"/>
          </p:nvPr>
        </p:nvSpPr>
        <p:spPr>
          <a:xfrm>
            <a:off x="785136" y="1859802"/>
            <a:ext cx="3309620" cy="745480"/>
          </a:xfrm>
        </p:spPr>
        <p:txBody>
          <a:bodyPr anchor="b">
            <a:normAutofit fontScale="90000"/>
          </a:bodyPr>
          <a:lstStyle/>
          <a:p>
            <a:r>
              <a:rPr lang="he-IL" sz="5400" dirty="0">
                <a:solidFill>
                  <a:srgbClr val="FEC832"/>
                </a:solidFill>
                <a:cs typeface="+mn-cs"/>
              </a:rPr>
              <a:t>המקור שלנו</a:t>
            </a:r>
            <a:endParaRPr lang="en-IL" sz="5400" dirty="0">
              <a:solidFill>
                <a:srgbClr val="FEC832"/>
              </a:solidFill>
              <a:cs typeface="+mn-cs"/>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FF46B0-0556-A34D-B62D-789496BA84B2}"/>
              </a:ext>
            </a:extLst>
          </p:cNvPr>
          <p:cNvSpPr>
            <a:spLocks noGrp="1"/>
          </p:cNvSpPr>
          <p:nvPr>
            <p:ph idx="1"/>
          </p:nvPr>
        </p:nvSpPr>
        <p:spPr>
          <a:xfrm>
            <a:off x="318152" y="3429000"/>
            <a:ext cx="4243589" cy="3320668"/>
          </a:xfrm>
        </p:spPr>
        <p:txBody>
          <a:bodyPr>
            <a:normAutofit/>
          </a:bodyPr>
          <a:lstStyle/>
          <a:p>
            <a:pPr marL="0" indent="0" defTabSz="914400" rtl="0" eaLnBrk="1" latinLnBrk="0" hangingPunct="1">
              <a:spcBef>
                <a:spcPts val="1000"/>
              </a:spcBef>
              <a:buNone/>
            </a:pPr>
            <a:r>
              <a:rPr lang="en-IL" sz="2200" b="1" dirty="0">
                <a:solidFill>
                  <a:schemeClr val="bg1"/>
                </a:solidFill>
              </a:rPr>
              <a:t>Crawling</a:t>
            </a:r>
          </a:p>
          <a:p>
            <a:pPr marL="0" indent="0">
              <a:buNone/>
            </a:pPr>
            <a:r>
              <a:rPr lang="en-US" dirty="0">
                <a:hlinkClick r:id="rId2"/>
              </a:rPr>
              <a:t>https://eurovision.tv/events</a:t>
            </a:r>
            <a:endParaRPr lang="en-US" dirty="0"/>
          </a:p>
          <a:p>
            <a:endParaRPr lang="en-IL" sz="2200" dirty="0"/>
          </a:p>
        </p:txBody>
      </p:sp>
      <p:pic>
        <p:nvPicPr>
          <p:cNvPr id="5" name="Picture 4" descr="Graphical user interface, application, website&#10;&#10;Description automatically generated">
            <a:extLst>
              <a:ext uri="{FF2B5EF4-FFF2-40B4-BE49-F238E27FC236}">
                <a16:creationId xmlns:a16="http://schemas.microsoft.com/office/drawing/2014/main" id="{FC670B56-9304-6E47-B181-7605F999F2B1}"/>
              </a:ext>
            </a:extLst>
          </p:cNvPr>
          <p:cNvPicPr>
            <a:picLocks noChangeAspect="1"/>
          </p:cNvPicPr>
          <p:nvPr/>
        </p:nvPicPr>
        <p:blipFill rotWithShape="1">
          <a:blip r:embed="rId3"/>
          <a:srcRect l="21718" r="28381" b="-1"/>
          <a:stretch/>
        </p:blipFill>
        <p:spPr>
          <a:xfrm>
            <a:off x="5008682" y="10"/>
            <a:ext cx="718179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9" name="Picture 8" descr="Chart&#10;&#10;Description automatically generated">
            <a:extLst>
              <a:ext uri="{FF2B5EF4-FFF2-40B4-BE49-F238E27FC236}">
                <a16:creationId xmlns:a16="http://schemas.microsoft.com/office/drawing/2014/main" id="{B11FC8C9-4777-D944-B7B0-55CF38C9DC37}"/>
              </a:ext>
            </a:extLst>
          </p:cNvPr>
          <p:cNvPicPr>
            <a:picLocks noChangeAspect="1"/>
          </p:cNvPicPr>
          <p:nvPr/>
        </p:nvPicPr>
        <p:blipFill>
          <a:blip r:embed="rId4">
            <a:alphaModFix amt="53000"/>
          </a:blip>
          <a:stretch>
            <a:fillRect/>
          </a:stretch>
        </p:blipFill>
        <p:spPr>
          <a:xfrm>
            <a:off x="159612" y="5027628"/>
            <a:ext cx="1743256" cy="1722040"/>
          </a:xfrm>
          <a:prstGeom prst="rect">
            <a:avLst/>
          </a:prstGeom>
        </p:spPr>
      </p:pic>
      <p:sp>
        <p:nvSpPr>
          <p:cNvPr id="6" name="TextBox 5">
            <a:extLst>
              <a:ext uri="{FF2B5EF4-FFF2-40B4-BE49-F238E27FC236}">
                <a16:creationId xmlns:a16="http://schemas.microsoft.com/office/drawing/2014/main" id="{81E93895-A697-B840-B55A-DCAF5D568A98}"/>
              </a:ext>
            </a:extLst>
          </p:cNvPr>
          <p:cNvSpPr txBox="1"/>
          <p:nvPr/>
        </p:nvSpPr>
        <p:spPr>
          <a:xfrm>
            <a:off x="634466" y="5503927"/>
            <a:ext cx="2538329" cy="769441"/>
          </a:xfrm>
          <a:prstGeom prst="rect">
            <a:avLst/>
          </a:prstGeom>
          <a:noFill/>
        </p:spPr>
        <p:txBody>
          <a:bodyPr wrap="square" rtlCol="0">
            <a:spAutoFit/>
          </a:bodyPr>
          <a:lstStyle/>
          <a:p>
            <a:r>
              <a:rPr lang="en-IL" sz="4400" b="1" dirty="0">
                <a:solidFill>
                  <a:srgbClr val="FEC832"/>
                </a:solidFill>
              </a:rPr>
              <a:t>Crawling</a:t>
            </a:r>
            <a:endParaRPr lang="en-IL" sz="3600" dirty="0"/>
          </a:p>
        </p:txBody>
      </p:sp>
    </p:spTree>
    <p:extLst>
      <p:ext uri="{BB962C8B-B14F-4D97-AF65-F5344CB8AC3E}">
        <p14:creationId xmlns:p14="http://schemas.microsoft.com/office/powerpoint/2010/main" val="2427463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pic>
        <p:nvPicPr>
          <p:cNvPr id="17" name="Picture 16" descr="A close up of a flag&#10;&#10;Description automatically generated with medium confidence">
            <a:extLst>
              <a:ext uri="{FF2B5EF4-FFF2-40B4-BE49-F238E27FC236}">
                <a16:creationId xmlns:a16="http://schemas.microsoft.com/office/drawing/2014/main" id="{1AB542E0-312C-0346-84C5-3793A0F95F57}"/>
              </a:ext>
            </a:extLst>
          </p:cNvPr>
          <p:cNvPicPr>
            <a:picLocks noChangeAspect="1"/>
          </p:cNvPicPr>
          <p:nvPr/>
        </p:nvPicPr>
        <p:blipFill>
          <a:blip r:embed="rId2">
            <a:alphaModFix amt="50000"/>
          </a:blip>
          <a:stretch>
            <a:fillRect/>
          </a:stretch>
        </p:blipFill>
        <p:spPr>
          <a:xfrm>
            <a:off x="0" y="0"/>
            <a:ext cx="12192000" cy="6858000"/>
          </a:xfrm>
          <a:prstGeom prst="rect">
            <a:avLst/>
          </a:prstGeom>
          <a:effectLst/>
        </p:spPr>
      </p:pic>
      <p:sp>
        <p:nvSpPr>
          <p:cNvPr id="2" name="Title 1">
            <a:extLst>
              <a:ext uri="{FF2B5EF4-FFF2-40B4-BE49-F238E27FC236}">
                <a16:creationId xmlns:a16="http://schemas.microsoft.com/office/drawing/2014/main" id="{FD0A07B4-EA99-134F-A166-0A8C83E0ADDC}"/>
              </a:ext>
            </a:extLst>
          </p:cNvPr>
          <p:cNvSpPr>
            <a:spLocks noGrp="1"/>
          </p:cNvSpPr>
          <p:nvPr>
            <p:ph type="title"/>
          </p:nvPr>
        </p:nvSpPr>
        <p:spPr>
          <a:xfrm>
            <a:off x="5416550" y="365125"/>
            <a:ext cx="5937250" cy="1325563"/>
          </a:xfrm>
        </p:spPr>
        <p:txBody>
          <a:bodyPr>
            <a:normAutofit fontScale="90000"/>
          </a:bodyPr>
          <a:lstStyle/>
          <a:p>
            <a:r>
              <a:rPr lang="en-IL" sz="4800" b="1" dirty="0">
                <a:solidFill>
                  <a:srgbClr val="FEC832"/>
                </a:solidFill>
              </a:rPr>
              <a:t>Crawling – Eurovision Site</a:t>
            </a:r>
          </a:p>
        </p:txBody>
      </p:sp>
      <p:sp>
        <p:nvSpPr>
          <p:cNvPr id="3" name="Content Placeholder 2">
            <a:extLst>
              <a:ext uri="{FF2B5EF4-FFF2-40B4-BE49-F238E27FC236}">
                <a16:creationId xmlns:a16="http://schemas.microsoft.com/office/drawing/2014/main" id="{D0352F98-9D1E-6042-96F8-65E8095CA48F}"/>
              </a:ext>
            </a:extLst>
          </p:cNvPr>
          <p:cNvSpPr>
            <a:spLocks noGrp="1"/>
          </p:cNvSpPr>
          <p:nvPr>
            <p:ph idx="1"/>
          </p:nvPr>
        </p:nvSpPr>
        <p:spPr>
          <a:xfrm>
            <a:off x="5683250" y="1505058"/>
            <a:ext cx="5670550" cy="2054225"/>
          </a:xfrm>
        </p:spPr>
        <p:txBody>
          <a:bodyPr>
            <a:normAutofit fontScale="70000" lnSpcReduction="20000"/>
          </a:bodyPr>
          <a:lstStyle/>
          <a:p>
            <a:pPr algn="r" rtl="1"/>
            <a:r>
              <a:rPr lang="he-IL" dirty="0">
                <a:solidFill>
                  <a:schemeClr val="bg1"/>
                </a:solidFill>
              </a:rPr>
              <a:t>השתמשנו בספריית </a:t>
            </a:r>
            <a:r>
              <a:rPr lang="en-US" dirty="0">
                <a:solidFill>
                  <a:schemeClr val="bg1"/>
                </a:solidFill>
              </a:rPr>
              <a:t>BeautifulSoup</a:t>
            </a:r>
            <a:r>
              <a:rPr lang="he-IL" dirty="0">
                <a:solidFill>
                  <a:schemeClr val="bg1"/>
                </a:solidFill>
              </a:rPr>
              <a:t> על מנת להוציא את כל המידע הרלוונטי.</a:t>
            </a:r>
            <a:endParaRPr lang="en-US" dirty="0">
              <a:solidFill>
                <a:schemeClr val="bg1"/>
              </a:solidFill>
            </a:endParaRPr>
          </a:p>
          <a:p>
            <a:pPr algn="r" rtl="1"/>
            <a:r>
              <a:rPr lang="he-IL" dirty="0">
                <a:solidFill>
                  <a:schemeClr val="bg1"/>
                </a:solidFill>
              </a:rPr>
              <a:t>החלטנו לעשות טבלה שמכילה את כל שירי האירוויזיון מכל הזמנים. לכן, נכנסנו לכל שנה ומכל שנה הוצאנו את המידע על השירים שהיו באותה שנה.</a:t>
            </a:r>
          </a:p>
          <a:p>
            <a:pPr algn="r" rtl="1"/>
            <a:r>
              <a:rPr lang="he-IL" dirty="0">
                <a:solidFill>
                  <a:schemeClr val="bg1"/>
                </a:solidFill>
              </a:rPr>
              <a:t>לבסוף, הכנסנו את כל המידע שהוצאנו לטבלת </a:t>
            </a:r>
            <a:r>
              <a:rPr lang="en-US" dirty="0" err="1">
                <a:solidFill>
                  <a:schemeClr val="bg1"/>
                </a:solidFill>
              </a:rPr>
              <a:t>dataframe</a:t>
            </a:r>
            <a:r>
              <a:rPr lang="he-IL" dirty="0">
                <a:solidFill>
                  <a:schemeClr val="bg1"/>
                </a:solidFill>
              </a:rPr>
              <a:t> ושמרנו בקובץ </a:t>
            </a:r>
            <a:r>
              <a:rPr lang="en-US" dirty="0">
                <a:solidFill>
                  <a:schemeClr val="bg1"/>
                </a:solidFill>
              </a:rPr>
              <a:t>csv</a:t>
            </a:r>
            <a:r>
              <a:rPr lang="he-IL" dirty="0">
                <a:solidFill>
                  <a:schemeClr val="bg1"/>
                </a:solidFill>
              </a:rPr>
              <a:t>.</a:t>
            </a:r>
          </a:p>
          <a:p>
            <a:pPr algn="r" rtl="1"/>
            <a:endParaRPr lang="en-IL" dirty="0"/>
          </a:p>
        </p:txBody>
      </p:sp>
      <p:pic>
        <p:nvPicPr>
          <p:cNvPr id="5" name="Picture 4" descr="Table&#10;&#10;Description automatically generated">
            <a:extLst>
              <a:ext uri="{FF2B5EF4-FFF2-40B4-BE49-F238E27FC236}">
                <a16:creationId xmlns:a16="http://schemas.microsoft.com/office/drawing/2014/main" id="{A9CDD058-4A5B-1C44-A02D-748216437C71}"/>
              </a:ext>
            </a:extLst>
          </p:cNvPr>
          <p:cNvPicPr>
            <a:picLocks noChangeAspect="1"/>
          </p:cNvPicPr>
          <p:nvPr/>
        </p:nvPicPr>
        <p:blipFill>
          <a:blip r:embed="rId3"/>
          <a:stretch>
            <a:fillRect/>
          </a:stretch>
        </p:blipFill>
        <p:spPr>
          <a:xfrm>
            <a:off x="1931988" y="3383867"/>
            <a:ext cx="4887912" cy="3474133"/>
          </a:xfrm>
          <a:prstGeom prst="rect">
            <a:avLst/>
          </a:prstGeom>
        </p:spPr>
      </p:pic>
      <p:pic>
        <p:nvPicPr>
          <p:cNvPr id="9" name="Picture 8" descr="Table&#10;&#10;Description automatically generated">
            <a:extLst>
              <a:ext uri="{FF2B5EF4-FFF2-40B4-BE49-F238E27FC236}">
                <a16:creationId xmlns:a16="http://schemas.microsoft.com/office/drawing/2014/main" id="{96025D07-262B-4243-96F8-2652029E47E3}"/>
              </a:ext>
            </a:extLst>
          </p:cNvPr>
          <p:cNvPicPr>
            <a:picLocks noChangeAspect="1"/>
          </p:cNvPicPr>
          <p:nvPr/>
        </p:nvPicPr>
        <p:blipFill>
          <a:blip r:embed="rId4"/>
          <a:stretch>
            <a:fillRect/>
          </a:stretch>
        </p:blipFill>
        <p:spPr>
          <a:xfrm>
            <a:off x="4079627" y="4026814"/>
            <a:ext cx="6359774" cy="1326128"/>
          </a:xfrm>
          <a:prstGeom prst="rect">
            <a:avLst/>
          </a:prstGeom>
        </p:spPr>
      </p:pic>
      <p:pic>
        <p:nvPicPr>
          <p:cNvPr id="11" name="Picture 10" descr="Table&#10;&#10;Description automatically generated">
            <a:extLst>
              <a:ext uri="{FF2B5EF4-FFF2-40B4-BE49-F238E27FC236}">
                <a16:creationId xmlns:a16="http://schemas.microsoft.com/office/drawing/2014/main" id="{69B81707-6E93-7B46-B4F7-B26608AF04AC}"/>
              </a:ext>
            </a:extLst>
          </p:cNvPr>
          <p:cNvPicPr>
            <a:picLocks noChangeAspect="1"/>
          </p:cNvPicPr>
          <p:nvPr/>
        </p:nvPicPr>
        <p:blipFill>
          <a:blip r:embed="rId5"/>
          <a:stretch>
            <a:fillRect/>
          </a:stretch>
        </p:blipFill>
        <p:spPr>
          <a:xfrm>
            <a:off x="6955040" y="4543424"/>
            <a:ext cx="4898621" cy="1949451"/>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C126AEF1-1A9D-314F-8E53-B06F948AB787}"/>
              </a:ext>
            </a:extLst>
          </p:cNvPr>
          <p:cNvPicPr>
            <a:picLocks noChangeAspect="1"/>
          </p:cNvPicPr>
          <p:nvPr/>
        </p:nvPicPr>
        <p:blipFill>
          <a:blip r:embed="rId6"/>
          <a:stretch>
            <a:fillRect/>
          </a:stretch>
        </p:blipFill>
        <p:spPr>
          <a:xfrm>
            <a:off x="388563" y="303223"/>
            <a:ext cx="4310437" cy="2774930"/>
          </a:xfrm>
          <a:prstGeom prst="rect">
            <a:avLst/>
          </a:prstGeom>
        </p:spPr>
      </p:pic>
      <p:sp>
        <p:nvSpPr>
          <p:cNvPr id="14" name="TextBox 13">
            <a:extLst>
              <a:ext uri="{FF2B5EF4-FFF2-40B4-BE49-F238E27FC236}">
                <a16:creationId xmlns:a16="http://schemas.microsoft.com/office/drawing/2014/main" id="{7494A14A-AF4E-E942-B4DB-D3B27BC79892}"/>
              </a:ext>
            </a:extLst>
          </p:cNvPr>
          <p:cNvSpPr txBox="1"/>
          <p:nvPr/>
        </p:nvSpPr>
        <p:spPr>
          <a:xfrm>
            <a:off x="3270746" y="365125"/>
            <a:ext cx="1191353" cy="369332"/>
          </a:xfrm>
          <a:prstGeom prst="rect">
            <a:avLst/>
          </a:prstGeom>
          <a:noFill/>
        </p:spPr>
        <p:txBody>
          <a:bodyPr wrap="none" rtlCol="0">
            <a:spAutoFit/>
          </a:bodyPr>
          <a:lstStyle/>
          <a:p>
            <a:pPr marL="0" algn="r" defTabSz="914400" rtl="1" eaLnBrk="1" latinLnBrk="0" hangingPunct="1"/>
            <a:r>
              <a:rPr lang="he-IL" dirty="0">
                <a:solidFill>
                  <a:srgbClr val="FEC832"/>
                </a:solidFill>
              </a:rPr>
              <a:t>האתר שלנו</a:t>
            </a:r>
            <a:endParaRPr lang="en-IL" dirty="0">
              <a:solidFill>
                <a:srgbClr val="FEC832"/>
              </a:solidFill>
            </a:endParaRPr>
          </a:p>
        </p:txBody>
      </p:sp>
      <p:sp>
        <p:nvSpPr>
          <p:cNvPr id="15" name="TextBox 14">
            <a:extLst>
              <a:ext uri="{FF2B5EF4-FFF2-40B4-BE49-F238E27FC236}">
                <a16:creationId xmlns:a16="http://schemas.microsoft.com/office/drawing/2014/main" id="{775D4B14-5F49-484B-A0D6-5D4BF09AEE79}"/>
              </a:ext>
            </a:extLst>
          </p:cNvPr>
          <p:cNvSpPr txBox="1"/>
          <p:nvPr/>
        </p:nvSpPr>
        <p:spPr>
          <a:xfrm>
            <a:off x="10527720" y="6488668"/>
            <a:ext cx="1212127" cy="369332"/>
          </a:xfrm>
          <a:prstGeom prst="rect">
            <a:avLst/>
          </a:prstGeom>
          <a:noFill/>
        </p:spPr>
        <p:txBody>
          <a:bodyPr wrap="none" rtlCol="0">
            <a:spAutoFit/>
          </a:bodyPr>
          <a:lstStyle/>
          <a:p>
            <a:pPr marL="0" algn="l" defTabSz="914400" rtl="0" eaLnBrk="1" latinLnBrk="0" hangingPunct="1"/>
            <a:r>
              <a:rPr lang="en-US" dirty="0" err="1">
                <a:solidFill>
                  <a:srgbClr val="FEC832"/>
                </a:solidFill>
              </a:rPr>
              <a:t>DataFrame</a:t>
            </a:r>
            <a:endParaRPr lang="en-IL" dirty="0">
              <a:solidFill>
                <a:srgbClr val="FEC832"/>
              </a:solidFill>
            </a:endParaRPr>
          </a:p>
        </p:txBody>
      </p:sp>
    </p:spTree>
    <p:extLst>
      <p:ext uri="{BB962C8B-B14F-4D97-AF65-F5344CB8AC3E}">
        <p14:creationId xmlns:p14="http://schemas.microsoft.com/office/powerpoint/2010/main" val="200508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pic>
        <p:nvPicPr>
          <p:cNvPr id="9" name="Picture 8" descr="A close up of a flag&#10;&#10;Description automatically generated with medium confidence">
            <a:extLst>
              <a:ext uri="{FF2B5EF4-FFF2-40B4-BE49-F238E27FC236}">
                <a16:creationId xmlns:a16="http://schemas.microsoft.com/office/drawing/2014/main" id="{9BBE81E8-19A3-A64A-B392-620E63D910BC}"/>
              </a:ext>
            </a:extLst>
          </p:cNvPr>
          <p:cNvPicPr>
            <a:picLocks noChangeAspect="1"/>
          </p:cNvPicPr>
          <p:nvPr/>
        </p:nvPicPr>
        <p:blipFill>
          <a:blip r:embed="rId2">
            <a:alphaModFix amt="5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8B3AAB2-D6C9-EC41-A94A-63CC79202660}"/>
              </a:ext>
            </a:extLst>
          </p:cNvPr>
          <p:cNvSpPr>
            <a:spLocks noGrp="1"/>
          </p:cNvSpPr>
          <p:nvPr>
            <p:ph type="title"/>
          </p:nvPr>
        </p:nvSpPr>
        <p:spPr>
          <a:xfrm>
            <a:off x="6407150" y="127334"/>
            <a:ext cx="5003800" cy="1325563"/>
          </a:xfrm>
        </p:spPr>
        <p:txBody>
          <a:bodyPr/>
          <a:lstStyle/>
          <a:p>
            <a:pPr algn="r"/>
            <a:r>
              <a:rPr lang="he-IL" dirty="0">
                <a:solidFill>
                  <a:srgbClr val="FEC832"/>
                </a:solidFill>
                <a:latin typeface="+mn-lt"/>
                <a:cs typeface="+mn-cs"/>
              </a:rPr>
              <a:t>לא</a:t>
            </a:r>
            <a:r>
              <a:rPr lang="he-IL" b="1" dirty="0">
                <a:solidFill>
                  <a:srgbClr val="FEC832"/>
                </a:solidFill>
                <a:latin typeface="+mn-lt"/>
                <a:cs typeface="+mn-cs"/>
              </a:rPr>
              <a:t> </a:t>
            </a:r>
            <a:r>
              <a:rPr lang="he-IL" dirty="0">
                <a:solidFill>
                  <a:srgbClr val="FEC832"/>
                </a:solidFill>
                <a:latin typeface="+mn-lt"/>
                <a:cs typeface="+mn-cs"/>
              </a:rPr>
              <a:t>הכל</a:t>
            </a:r>
            <a:r>
              <a:rPr lang="he-IL" b="1" dirty="0">
                <a:solidFill>
                  <a:srgbClr val="FEC832"/>
                </a:solidFill>
                <a:latin typeface="+mn-lt"/>
                <a:cs typeface="+mn-cs"/>
              </a:rPr>
              <a:t> </a:t>
            </a:r>
            <a:r>
              <a:rPr lang="he-IL" dirty="0">
                <a:solidFill>
                  <a:srgbClr val="FEC832"/>
                </a:solidFill>
                <a:latin typeface="+mn-lt"/>
                <a:cs typeface="+mn-cs"/>
              </a:rPr>
              <a:t>עבר</a:t>
            </a:r>
            <a:r>
              <a:rPr lang="he-IL" b="1" dirty="0">
                <a:solidFill>
                  <a:srgbClr val="FEC832"/>
                </a:solidFill>
                <a:latin typeface="+mn-lt"/>
                <a:cs typeface="+mn-cs"/>
              </a:rPr>
              <a:t> </a:t>
            </a:r>
            <a:r>
              <a:rPr lang="he-IL" dirty="0">
                <a:solidFill>
                  <a:srgbClr val="FEC832"/>
                </a:solidFill>
                <a:latin typeface="+mn-lt"/>
                <a:cs typeface="+mn-cs"/>
              </a:rPr>
              <a:t>חלק</a:t>
            </a:r>
            <a:r>
              <a:rPr lang="he-IL" b="1" dirty="0">
                <a:solidFill>
                  <a:srgbClr val="FEC832"/>
                </a:solidFill>
                <a:latin typeface="+mn-lt"/>
                <a:cs typeface="+mn-cs"/>
              </a:rPr>
              <a:t>...</a:t>
            </a:r>
            <a:endParaRPr lang="en-IL" b="1" dirty="0">
              <a:solidFill>
                <a:srgbClr val="FEC832"/>
              </a:solidFill>
              <a:latin typeface="+mn-lt"/>
              <a:cs typeface="+mn-cs"/>
            </a:endParaRPr>
          </a:p>
        </p:txBody>
      </p:sp>
      <p:sp>
        <p:nvSpPr>
          <p:cNvPr id="3" name="Content Placeholder 2">
            <a:extLst>
              <a:ext uri="{FF2B5EF4-FFF2-40B4-BE49-F238E27FC236}">
                <a16:creationId xmlns:a16="http://schemas.microsoft.com/office/drawing/2014/main" id="{9BFCD18A-25E1-0346-B227-D24449F93A56}"/>
              </a:ext>
            </a:extLst>
          </p:cNvPr>
          <p:cNvSpPr>
            <a:spLocks noGrp="1"/>
          </p:cNvSpPr>
          <p:nvPr>
            <p:ph idx="1"/>
          </p:nvPr>
        </p:nvSpPr>
        <p:spPr>
          <a:xfrm>
            <a:off x="4768850" y="1181101"/>
            <a:ext cx="6762750" cy="1130299"/>
          </a:xfrm>
        </p:spPr>
        <p:txBody>
          <a:bodyPr>
            <a:normAutofit/>
          </a:bodyPr>
          <a:lstStyle/>
          <a:p>
            <a:pPr algn="r" rtl="1"/>
            <a:r>
              <a:rPr lang="he-IL" sz="2000" dirty="0">
                <a:solidFill>
                  <a:schemeClr val="bg1">
                    <a:lumMod val="95000"/>
                  </a:schemeClr>
                </a:solidFill>
              </a:rPr>
              <a:t>במהלך ה</a:t>
            </a:r>
            <a:r>
              <a:rPr lang="en-US" sz="2000" dirty="0">
                <a:solidFill>
                  <a:schemeClr val="bg1">
                    <a:lumMod val="95000"/>
                  </a:schemeClr>
                </a:solidFill>
              </a:rPr>
              <a:t>crawling</a:t>
            </a:r>
            <a:r>
              <a:rPr lang="he-IL" sz="2000" dirty="0">
                <a:solidFill>
                  <a:schemeClr val="bg1">
                    <a:lumMod val="95000"/>
                  </a:schemeClr>
                </a:solidFill>
              </a:rPr>
              <a:t> כאשר טענו את המידע לטבלה, נתקלנו בבעיה. זה גרם לשגיאה 429 באתר </a:t>
            </a:r>
            <a:r>
              <a:rPr lang="en-US" sz="2000" dirty="0">
                <a:solidFill>
                  <a:schemeClr val="bg1">
                    <a:lumMod val="95000"/>
                  </a:schemeClr>
                </a:solidFill>
              </a:rPr>
              <a:t>Too many requests</a:t>
            </a:r>
            <a:r>
              <a:rPr lang="he-IL" sz="2000" dirty="0">
                <a:solidFill>
                  <a:schemeClr val="bg1">
                    <a:lumMod val="95000"/>
                  </a:schemeClr>
                </a:solidFill>
              </a:rPr>
              <a:t>. לכל אתר יש את כמות הבקשות המקסימלית שאפשר לבקש ממנו ברגע מסוים.</a:t>
            </a:r>
            <a:endParaRPr lang="he-IL" dirty="0"/>
          </a:p>
          <a:p>
            <a:pPr marL="0" indent="0" algn="r" rtl="1">
              <a:buNone/>
            </a:pPr>
            <a:endParaRPr lang="he-IL" dirty="0"/>
          </a:p>
        </p:txBody>
      </p:sp>
      <p:pic>
        <p:nvPicPr>
          <p:cNvPr id="5" name="Picture 4" descr="Graphical user interface, application&#10;&#10;Description automatically generated">
            <a:extLst>
              <a:ext uri="{FF2B5EF4-FFF2-40B4-BE49-F238E27FC236}">
                <a16:creationId xmlns:a16="http://schemas.microsoft.com/office/drawing/2014/main" id="{C78508A8-836E-D149-82CB-E782E3147B7F}"/>
              </a:ext>
            </a:extLst>
          </p:cNvPr>
          <p:cNvPicPr>
            <a:picLocks noChangeAspect="1"/>
          </p:cNvPicPr>
          <p:nvPr/>
        </p:nvPicPr>
        <p:blipFill>
          <a:blip r:embed="rId3"/>
          <a:stretch>
            <a:fillRect/>
          </a:stretch>
        </p:blipFill>
        <p:spPr>
          <a:xfrm>
            <a:off x="419100" y="3803676"/>
            <a:ext cx="11353800" cy="183254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5458A532-48F1-0C4C-BCB4-C561546E8219}"/>
              </a:ext>
            </a:extLst>
          </p:cNvPr>
          <p:cNvPicPr>
            <a:picLocks noChangeAspect="1"/>
          </p:cNvPicPr>
          <p:nvPr/>
        </p:nvPicPr>
        <p:blipFill>
          <a:blip r:embed="rId4"/>
          <a:stretch>
            <a:fillRect/>
          </a:stretch>
        </p:blipFill>
        <p:spPr>
          <a:xfrm>
            <a:off x="596900" y="1221780"/>
            <a:ext cx="3797300" cy="1258998"/>
          </a:xfrm>
          <a:prstGeom prst="rect">
            <a:avLst/>
          </a:prstGeom>
        </p:spPr>
      </p:pic>
      <p:sp>
        <p:nvSpPr>
          <p:cNvPr id="4" name="TextBox 3">
            <a:extLst>
              <a:ext uri="{FF2B5EF4-FFF2-40B4-BE49-F238E27FC236}">
                <a16:creationId xmlns:a16="http://schemas.microsoft.com/office/drawing/2014/main" id="{5B023EB4-8E16-A443-B4DB-6FFC03738765}"/>
              </a:ext>
            </a:extLst>
          </p:cNvPr>
          <p:cNvSpPr txBox="1"/>
          <p:nvPr/>
        </p:nvSpPr>
        <p:spPr>
          <a:xfrm>
            <a:off x="965200" y="2919291"/>
            <a:ext cx="10566400" cy="923330"/>
          </a:xfrm>
          <a:prstGeom prst="rect">
            <a:avLst/>
          </a:prstGeom>
          <a:noFill/>
        </p:spPr>
        <p:txBody>
          <a:bodyPr wrap="square" rtlCol="0">
            <a:spAutoFit/>
          </a:bodyPr>
          <a:lstStyle/>
          <a:p>
            <a:pPr marL="285750" indent="-285750" algn="r" rtl="1">
              <a:buFont typeface="Arial" panose="020B0604020202020204" pitchFamily="34" charset="0"/>
              <a:buChar char="•"/>
            </a:pPr>
            <a:r>
              <a:rPr lang="he-IL" dirty="0">
                <a:solidFill>
                  <a:schemeClr val="bg1">
                    <a:lumMod val="95000"/>
                  </a:schemeClr>
                </a:solidFill>
              </a:rPr>
              <a:t>על מנת להתגבר על הבעיה בנינו פעולה שמתזמנת את הבקשות לאתר. כאשר יש את השגיאה 429 הפעולה עוצרת את הבקשות שלנו מהאתר בקוד לזמן ההמתנה הדרוש, וברגע שהזמן מסתיים היא מבקשת את הבקשה הבאה.</a:t>
            </a:r>
            <a:endParaRPr lang="en-IL" dirty="0">
              <a:solidFill>
                <a:schemeClr val="bg1">
                  <a:lumMod val="95000"/>
                </a:schemeClr>
              </a:solidFill>
            </a:endParaRPr>
          </a:p>
          <a:p>
            <a:pPr algn="r"/>
            <a:endParaRPr lang="en-IL" dirty="0"/>
          </a:p>
        </p:txBody>
      </p:sp>
    </p:spTree>
    <p:extLst>
      <p:ext uri="{BB962C8B-B14F-4D97-AF65-F5344CB8AC3E}">
        <p14:creationId xmlns:p14="http://schemas.microsoft.com/office/powerpoint/2010/main" val="966208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pic>
        <p:nvPicPr>
          <p:cNvPr id="33" name="Picture 32" descr="Chart&#10;&#10;Description automatically generated">
            <a:extLst>
              <a:ext uri="{FF2B5EF4-FFF2-40B4-BE49-F238E27FC236}">
                <a16:creationId xmlns:a16="http://schemas.microsoft.com/office/drawing/2014/main" id="{18258316-63BC-2241-85B3-6172FAF18D69}"/>
              </a:ext>
            </a:extLst>
          </p:cNvPr>
          <p:cNvPicPr>
            <a:picLocks noChangeAspect="1"/>
          </p:cNvPicPr>
          <p:nvPr/>
        </p:nvPicPr>
        <p:blipFill>
          <a:blip r:embed="rId2">
            <a:alphaModFix amt="45000"/>
          </a:blip>
          <a:stretch>
            <a:fillRect/>
          </a:stretch>
        </p:blipFill>
        <p:spPr>
          <a:xfrm rot="17440968">
            <a:off x="4279091" y="-12958"/>
            <a:ext cx="1466641" cy="1448791"/>
          </a:xfrm>
          <a:prstGeom prst="rect">
            <a:avLst/>
          </a:prstGeom>
        </p:spPr>
      </p:pic>
      <p:sp>
        <p:nvSpPr>
          <p:cNvPr id="2" name="Title 1">
            <a:extLst>
              <a:ext uri="{FF2B5EF4-FFF2-40B4-BE49-F238E27FC236}">
                <a16:creationId xmlns:a16="http://schemas.microsoft.com/office/drawing/2014/main" id="{880720C4-71A5-C644-9CC6-A0483D435E39}"/>
              </a:ext>
            </a:extLst>
          </p:cNvPr>
          <p:cNvSpPr>
            <a:spLocks noGrp="1"/>
          </p:cNvSpPr>
          <p:nvPr>
            <p:ph type="title"/>
          </p:nvPr>
        </p:nvSpPr>
        <p:spPr>
          <a:xfrm>
            <a:off x="4596991" y="195501"/>
            <a:ext cx="3721100" cy="1031875"/>
          </a:xfrm>
        </p:spPr>
        <p:txBody>
          <a:bodyPr>
            <a:normAutofit/>
          </a:bodyPr>
          <a:lstStyle/>
          <a:p>
            <a:pPr algn="r"/>
            <a:r>
              <a:rPr lang="en-IL" sz="4800" b="1" dirty="0">
                <a:solidFill>
                  <a:srgbClr val="14A75A"/>
                </a:solidFill>
              </a:rPr>
              <a:t>Data </a:t>
            </a:r>
            <a:r>
              <a:rPr lang="en-US" sz="4800" b="1" dirty="0">
                <a:solidFill>
                  <a:srgbClr val="14A75A"/>
                </a:solidFill>
              </a:rPr>
              <a:t>Cleaning</a:t>
            </a:r>
            <a:endParaRPr lang="en-IL" sz="4800" b="1" dirty="0">
              <a:solidFill>
                <a:srgbClr val="14A75A"/>
              </a:solidFill>
            </a:endParaRPr>
          </a:p>
        </p:txBody>
      </p:sp>
      <p:sp>
        <p:nvSpPr>
          <p:cNvPr id="3" name="Content Placeholder 2">
            <a:extLst>
              <a:ext uri="{FF2B5EF4-FFF2-40B4-BE49-F238E27FC236}">
                <a16:creationId xmlns:a16="http://schemas.microsoft.com/office/drawing/2014/main" id="{EF5DC7CC-5B7D-C344-A5BD-8C3DF78DCCD1}"/>
              </a:ext>
            </a:extLst>
          </p:cNvPr>
          <p:cNvSpPr>
            <a:spLocks noGrp="1"/>
          </p:cNvSpPr>
          <p:nvPr>
            <p:ph idx="1"/>
          </p:nvPr>
        </p:nvSpPr>
        <p:spPr>
          <a:xfrm>
            <a:off x="2089150" y="1635353"/>
            <a:ext cx="9772820" cy="2598738"/>
          </a:xfrm>
        </p:spPr>
        <p:txBody>
          <a:bodyPr>
            <a:normAutofit/>
          </a:bodyPr>
          <a:lstStyle/>
          <a:p>
            <a:pPr marL="228600" indent="-228600" algn="r" defTabSz="914400" rtl="1" eaLnBrk="1" latinLnBrk="0" hangingPunct="1">
              <a:lnSpc>
                <a:spcPct val="90000"/>
              </a:lnSpc>
              <a:spcBef>
                <a:spcPts val="1000"/>
              </a:spcBef>
              <a:buFont typeface="Arial" panose="020B0604020202020204" pitchFamily="34" charset="0"/>
              <a:buChar char="•"/>
            </a:pPr>
            <a:r>
              <a:rPr lang="he-IL" sz="2000" b="1" dirty="0">
                <a:solidFill>
                  <a:srgbClr val="14A75A"/>
                </a:solidFill>
              </a:rPr>
              <a:t>המרות משתנים </a:t>
            </a:r>
            <a:r>
              <a:rPr lang="he-IL" sz="2000" dirty="0">
                <a:solidFill>
                  <a:srgbClr val="14A75A"/>
                </a:solidFill>
              </a:rPr>
              <a:t>–</a:t>
            </a:r>
            <a:r>
              <a:rPr lang="he-IL" sz="2000" dirty="0">
                <a:solidFill>
                  <a:schemeClr val="bg1"/>
                </a:solidFill>
              </a:rPr>
              <a:t> שינינו משתנה קטגוריאלי שמי, מערכי ״כן״ ו-״לא״, לנומרי וקידוד מספרי פשוט.</a:t>
            </a:r>
            <a:br>
              <a:rPr lang="en-US" sz="2000" dirty="0">
                <a:solidFill>
                  <a:schemeClr val="bg1"/>
                </a:solidFill>
              </a:rPr>
            </a:br>
            <a:r>
              <a:rPr lang="he-IL" sz="2000" dirty="0">
                <a:solidFill>
                  <a:schemeClr val="bg1"/>
                </a:solidFill>
              </a:rPr>
              <a:t>שדות שהיו ריקים ב</a:t>
            </a:r>
            <a:r>
              <a:rPr lang="en-US" sz="2000" dirty="0">
                <a:solidFill>
                  <a:schemeClr val="bg1"/>
                </a:solidFill>
              </a:rPr>
              <a:t>crawling</a:t>
            </a:r>
            <a:r>
              <a:rPr lang="he-IL" sz="2000" dirty="0">
                <a:solidFill>
                  <a:schemeClr val="bg1"/>
                </a:solidFill>
              </a:rPr>
              <a:t> הופיעו בטבלה בג׳יבריש עם הסימן - . לכן החלפנו את השדות האלה לסימן – המוכר לנו שנוכל לרוץ על הטבלה.</a:t>
            </a:r>
            <a:br>
              <a:rPr lang="en-US" sz="2000" dirty="0">
                <a:solidFill>
                  <a:schemeClr val="bg1"/>
                </a:solidFill>
              </a:rPr>
            </a:br>
            <a:r>
              <a:rPr lang="he-IL" sz="2000" dirty="0">
                <a:solidFill>
                  <a:schemeClr val="bg1"/>
                </a:solidFill>
              </a:rPr>
              <a:t>בניקוד של השירים היו שדות שהופיעו עם ניקוד 13, שזה ניקוד שלא קיים באירוויזיון. הכוונה הייתה שהשיר לא קיבל ניקוד אז החלפנו את בשדות שרשום בהן 13 ל-0.</a:t>
            </a:r>
            <a:endParaRPr lang="en-IL" sz="2000" dirty="0"/>
          </a:p>
        </p:txBody>
      </p:sp>
      <p:pic>
        <p:nvPicPr>
          <p:cNvPr id="5" name="Picture 4" descr="A picture containing chart&#10;&#10;Description automatically generated">
            <a:extLst>
              <a:ext uri="{FF2B5EF4-FFF2-40B4-BE49-F238E27FC236}">
                <a16:creationId xmlns:a16="http://schemas.microsoft.com/office/drawing/2014/main" id="{CDDEA761-1780-8946-B9CC-70127AA92A1A}"/>
              </a:ext>
            </a:extLst>
          </p:cNvPr>
          <p:cNvPicPr>
            <a:picLocks noChangeAspect="1"/>
          </p:cNvPicPr>
          <p:nvPr/>
        </p:nvPicPr>
        <p:blipFill>
          <a:blip r:embed="rId3"/>
          <a:stretch>
            <a:fillRect/>
          </a:stretch>
        </p:blipFill>
        <p:spPr>
          <a:xfrm>
            <a:off x="431867" y="4184651"/>
            <a:ext cx="2770088" cy="457199"/>
          </a:xfrm>
          <a:prstGeom prst="rect">
            <a:avLst/>
          </a:prstGeom>
        </p:spPr>
      </p:pic>
      <p:pic>
        <p:nvPicPr>
          <p:cNvPr id="7" name="Picture 6" descr="Table&#10;&#10;Description automatically generated">
            <a:extLst>
              <a:ext uri="{FF2B5EF4-FFF2-40B4-BE49-F238E27FC236}">
                <a16:creationId xmlns:a16="http://schemas.microsoft.com/office/drawing/2014/main" id="{2270FC03-66B4-AD47-B25B-78303D5ED306}"/>
              </a:ext>
            </a:extLst>
          </p:cNvPr>
          <p:cNvPicPr>
            <a:picLocks noChangeAspect="1"/>
          </p:cNvPicPr>
          <p:nvPr/>
        </p:nvPicPr>
        <p:blipFill>
          <a:blip r:embed="rId4"/>
          <a:stretch>
            <a:fillRect/>
          </a:stretch>
        </p:blipFill>
        <p:spPr>
          <a:xfrm>
            <a:off x="443862" y="4853800"/>
            <a:ext cx="919231" cy="1694011"/>
          </a:xfrm>
          <a:prstGeom prst="rect">
            <a:avLst/>
          </a:prstGeom>
        </p:spPr>
      </p:pic>
      <p:pic>
        <p:nvPicPr>
          <p:cNvPr id="9" name="Picture 8" descr="A picture containing text, clock&#10;&#10;Description automatically generated">
            <a:extLst>
              <a:ext uri="{FF2B5EF4-FFF2-40B4-BE49-F238E27FC236}">
                <a16:creationId xmlns:a16="http://schemas.microsoft.com/office/drawing/2014/main" id="{3419BA04-A76A-D445-9F1D-575BAFE440CA}"/>
              </a:ext>
            </a:extLst>
          </p:cNvPr>
          <p:cNvPicPr>
            <a:picLocks noChangeAspect="1"/>
          </p:cNvPicPr>
          <p:nvPr/>
        </p:nvPicPr>
        <p:blipFill>
          <a:blip r:embed="rId5"/>
          <a:stretch>
            <a:fillRect/>
          </a:stretch>
        </p:blipFill>
        <p:spPr>
          <a:xfrm>
            <a:off x="2314407" y="4851400"/>
            <a:ext cx="814812" cy="1696411"/>
          </a:xfrm>
          <a:prstGeom prst="rect">
            <a:avLst/>
          </a:prstGeom>
        </p:spPr>
      </p:pic>
      <p:sp>
        <p:nvSpPr>
          <p:cNvPr id="10" name="Right Arrow 9">
            <a:extLst>
              <a:ext uri="{FF2B5EF4-FFF2-40B4-BE49-F238E27FC236}">
                <a16:creationId xmlns:a16="http://schemas.microsoft.com/office/drawing/2014/main" id="{73003019-3F8B-FB46-A6F9-FB1DBA31D760}"/>
              </a:ext>
            </a:extLst>
          </p:cNvPr>
          <p:cNvSpPr/>
          <p:nvPr/>
        </p:nvSpPr>
        <p:spPr>
          <a:xfrm>
            <a:off x="1543900" y="5613284"/>
            <a:ext cx="589700" cy="374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pic>
        <p:nvPicPr>
          <p:cNvPr id="12" name="Picture 11" descr="A picture containing text, watch&#10;&#10;Description automatically generated">
            <a:extLst>
              <a:ext uri="{FF2B5EF4-FFF2-40B4-BE49-F238E27FC236}">
                <a16:creationId xmlns:a16="http://schemas.microsoft.com/office/drawing/2014/main" id="{A307B298-341E-364D-BC37-FCD342DD3B08}"/>
              </a:ext>
            </a:extLst>
          </p:cNvPr>
          <p:cNvPicPr>
            <a:picLocks noChangeAspect="1"/>
          </p:cNvPicPr>
          <p:nvPr/>
        </p:nvPicPr>
        <p:blipFill>
          <a:blip r:embed="rId6"/>
          <a:stretch>
            <a:fillRect/>
          </a:stretch>
        </p:blipFill>
        <p:spPr>
          <a:xfrm>
            <a:off x="8442285" y="100517"/>
            <a:ext cx="1058425" cy="956816"/>
          </a:xfrm>
          <a:prstGeom prst="rect">
            <a:avLst/>
          </a:prstGeom>
        </p:spPr>
      </p:pic>
      <p:pic>
        <p:nvPicPr>
          <p:cNvPr id="14" name="Picture 13" descr="Chart, scatter chart&#10;&#10;Description automatically generated">
            <a:extLst>
              <a:ext uri="{FF2B5EF4-FFF2-40B4-BE49-F238E27FC236}">
                <a16:creationId xmlns:a16="http://schemas.microsoft.com/office/drawing/2014/main" id="{281C910F-121C-3A4D-8E3A-04830BA5826A}"/>
              </a:ext>
            </a:extLst>
          </p:cNvPr>
          <p:cNvPicPr>
            <a:picLocks noChangeAspect="1"/>
          </p:cNvPicPr>
          <p:nvPr/>
        </p:nvPicPr>
        <p:blipFill>
          <a:blip r:embed="rId7"/>
          <a:stretch>
            <a:fillRect/>
          </a:stretch>
        </p:blipFill>
        <p:spPr>
          <a:xfrm>
            <a:off x="6267450" y="3968275"/>
            <a:ext cx="4452215" cy="653185"/>
          </a:xfrm>
          <a:prstGeom prst="rect">
            <a:avLst/>
          </a:prstGeom>
        </p:spPr>
      </p:pic>
      <p:pic>
        <p:nvPicPr>
          <p:cNvPr id="22" name="Picture 21" descr="Graphical user interface, text&#10;&#10;Description automatically generated">
            <a:extLst>
              <a:ext uri="{FF2B5EF4-FFF2-40B4-BE49-F238E27FC236}">
                <a16:creationId xmlns:a16="http://schemas.microsoft.com/office/drawing/2014/main" id="{55CC9607-BDCE-B041-8F25-61974345BEE6}"/>
              </a:ext>
            </a:extLst>
          </p:cNvPr>
          <p:cNvPicPr>
            <a:picLocks noChangeAspect="1"/>
          </p:cNvPicPr>
          <p:nvPr/>
        </p:nvPicPr>
        <p:blipFill>
          <a:blip r:embed="rId8"/>
          <a:stretch>
            <a:fillRect/>
          </a:stretch>
        </p:blipFill>
        <p:spPr>
          <a:xfrm>
            <a:off x="6599013" y="4852926"/>
            <a:ext cx="2290923" cy="1762833"/>
          </a:xfrm>
          <a:prstGeom prst="rect">
            <a:avLst/>
          </a:prstGeom>
        </p:spPr>
      </p:pic>
      <p:pic>
        <p:nvPicPr>
          <p:cNvPr id="24" name="Picture 23" descr="Text, letter&#10;&#10;Description automatically generated">
            <a:extLst>
              <a:ext uri="{FF2B5EF4-FFF2-40B4-BE49-F238E27FC236}">
                <a16:creationId xmlns:a16="http://schemas.microsoft.com/office/drawing/2014/main" id="{8D9B9708-EFED-F74A-981E-6D1A0B1155FD}"/>
              </a:ext>
            </a:extLst>
          </p:cNvPr>
          <p:cNvPicPr>
            <a:picLocks noChangeAspect="1"/>
          </p:cNvPicPr>
          <p:nvPr/>
        </p:nvPicPr>
        <p:blipFill>
          <a:blip r:embed="rId9"/>
          <a:stretch>
            <a:fillRect/>
          </a:stretch>
        </p:blipFill>
        <p:spPr>
          <a:xfrm>
            <a:off x="9823215" y="4820998"/>
            <a:ext cx="2215207" cy="1762832"/>
          </a:xfrm>
          <a:prstGeom prst="rect">
            <a:avLst/>
          </a:prstGeom>
        </p:spPr>
      </p:pic>
      <p:sp>
        <p:nvSpPr>
          <p:cNvPr id="25" name="Right Arrow 24">
            <a:extLst>
              <a:ext uri="{FF2B5EF4-FFF2-40B4-BE49-F238E27FC236}">
                <a16:creationId xmlns:a16="http://schemas.microsoft.com/office/drawing/2014/main" id="{576EA430-F76A-E94F-8FF6-9F34409406A9}"/>
              </a:ext>
            </a:extLst>
          </p:cNvPr>
          <p:cNvSpPr/>
          <p:nvPr/>
        </p:nvSpPr>
        <p:spPr>
          <a:xfrm>
            <a:off x="9097071" y="5425901"/>
            <a:ext cx="589700" cy="374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pic>
        <p:nvPicPr>
          <p:cNvPr id="27" name="Picture 26" descr="Text&#10;&#10;Description automatically generated">
            <a:extLst>
              <a:ext uri="{FF2B5EF4-FFF2-40B4-BE49-F238E27FC236}">
                <a16:creationId xmlns:a16="http://schemas.microsoft.com/office/drawing/2014/main" id="{5F03C2D5-F4E7-0D44-8522-05D494E15907}"/>
              </a:ext>
            </a:extLst>
          </p:cNvPr>
          <p:cNvPicPr>
            <a:picLocks noChangeAspect="1"/>
          </p:cNvPicPr>
          <p:nvPr/>
        </p:nvPicPr>
        <p:blipFill>
          <a:blip r:embed="rId10"/>
          <a:stretch>
            <a:fillRect/>
          </a:stretch>
        </p:blipFill>
        <p:spPr>
          <a:xfrm>
            <a:off x="4812167" y="4184651"/>
            <a:ext cx="919230" cy="2581150"/>
          </a:xfrm>
          <a:prstGeom prst="rect">
            <a:avLst/>
          </a:prstGeom>
        </p:spPr>
      </p:pic>
      <p:sp>
        <p:nvSpPr>
          <p:cNvPr id="28" name="Right Arrow 27">
            <a:extLst>
              <a:ext uri="{FF2B5EF4-FFF2-40B4-BE49-F238E27FC236}">
                <a16:creationId xmlns:a16="http://schemas.microsoft.com/office/drawing/2014/main" id="{3E66657D-0A35-4342-8631-6179824D001C}"/>
              </a:ext>
            </a:extLst>
          </p:cNvPr>
          <p:cNvSpPr/>
          <p:nvPr/>
        </p:nvSpPr>
        <p:spPr>
          <a:xfrm>
            <a:off x="5867841" y="5425901"/>
            <a:ext cx="589700" cy="374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pic>
        <p:nvPicPr>
          <p:cNvPr id="32" name="Picture 31" descr="Text&#10;&#10;Description automatically generated">
            <a:extLst>
              <a:ext uri="{FF2B5EF4-FFF2-40B4-BE49-F238E27FC236}">
                <a16:creationId xmlns:a16="http://schemas.microsoft.com/office/drawing/2014/main" id="{8B772C64-89C1-2545-9F2C-D1DE0E7BFCDA}"/>
              </a:ext>
            </a:extLst>
          </p:cNvPr>
          <p:cNvPicPr>
            <a:picLocks noChangeAspect="1"/>
          </p:cNvPicPr>
          <p:nvPr/>
        </p:nvPicPr>
        <p:blipFill>
          <a:blip r:embed="rId11"/>
          <a:stretch>
            <a:fillRect/>
          </a:stretch>
        </p:blipFill>
        <p:spPr>
          <a:xfrm>
            <a:off x="110316" y="3071939"/>
            <a:ext cx="3197226" cy="417997"/>
          </a:xfrm>
          <a:prstGeom prst="rect">
            <a:avLst/>
          </a:prstGeom>
        </p:spPr>
      </p:pic>
    </p:spTree>
    <p:extLst>
      <p:ext uri="{BB962C8B-B14F-4D97-AF65-F5344CB8AC3E}">
        <p14:creationId xmlns:p14="http://schemas.microsoft.com/office/powerpoint/2010/main" val="611097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5DEDDE-9BEA-4943-B83B-236C7C507C89}"/>
              </a:ext>
            </a:extLst>
          </p:cNvPr>
          <p:cNvSpPr txBox="1"/>
          <p:nvPr/>
        </p:nvSpPr>
        <p:spPr>
          <a:xfrm>
            <a:off x="628649" y="812800"/>
            <a:ext cx="11090137" cy="4339650"/>
          </a:xfrm>
          <a:prstGeom prst="rect">
            <a:avLst/>
          </a:prstGeom>
          <a:noFill/>
        </p:spPr>
        <p:txBody>
          <a:bodyPr wrap="square" rtlCol="0">
            <a:spAutoFit/>
          </a:bodyPr>
          <a:lstStyle/>
          <a:p>
            <a:pPr marL="285750" indent="-285750" algn="r" defTabSz="914400" rtl="1" eaLnBrk="1" latinLnBrk="0" hangingPunct="1">
              <a:buFont typeface="Arial" panose="020B0604020202020204" pitchFamily="34" charset="0"/>
              <a:buChar char="•"/>
            </a:pPr>
            <a:r>
              <a:rPr lang="he-IL" sz="2000" dirty="0">
                <a:solidFill>
                  <a:srgbClr val="17C86E"/>
                </a:solidFill>
              </a:rPr>
              <a:t>הוספת עמודות – </a:t>
            </a:r>
            <a:r>
              <a:rPr lang="he-IL" sz="2000" dirty="0">
                <a:solidFill>
                  <a:schemeClr val="bg1"/>
                </a:solidFill>
              </a:rPr>
              <a:t>לאחר ה</a:t>
            </a:r>
            <a:r>
              <a:rPr lang="en-US" sz="2000" dirty="0">
                <a:solidFill>
                  <a:schemeClr val="bg1"/>
                </a:solidFill>
              </a:rPr>
              <a:t>crawling</a:t>
            </a:r>
            <a:r>
              <a:rPr lang="he-IL" sz="2000" dirty="0">
                <a:solidFill>
                  <a:schemeClr val="bg1"/>
                </a:solidFill>
              </a:rPr>
              <a:t> ראינו שניתן להוסיף בעזרת הנתונים שהוצאנו עמודות מספריות, שיוכלו לעזור לנו בחלקים הבאים של </a:t>
            </a:r>
            <a:r>
              <a:rPr lang="en-US" sz="2000" dirty="0">
                <a:solidFill>
                  <a:schemeClr val="bg1"/>
                </a:solidFill>
              </a:rPr>
              <a:t>EDA</a:t>
            </a:r>
            <a:r>
              <a:rPr lang="he-IL" sz="2000" dirty="0">
                <a:solidFill>
                  <a:schemeClr val="bg1"/>
                </a:solidFill>
              </a:rPr>
              <a:t> ו-</a:t>
            </a:r>
            <a:r>
              <a:rPr lang="en-US" sz="2000" dirty="0">
                <a:solidFill>
                  <a:schemeClr val="bg1"/>
                </a:solidFill>
              </a:rPr>
              <a:t>LM</a:t>
            </a:r>
            <a:r>
              <a:rPr lang="he-IL" sz="2000" dirty="0">
                <a:solidFill>
                  <a:schemeClr val="bg1"/>
                </a:solidFill>
              </a:rPr>
              <a:t>.</a:t>
            </a:r>
            <a:br>
              <a:rPr lang="en-US" sz="2000" dirty="0">
                <a:solidFill>
                  <a:schemeClr val="bg1"/>
                </a:solidFill>
              </a:rPr>
            </a:br>
            <a:r>
              <a:rPr lang="he-IL" sz="2000" dirty="0">
                <a:solidFill>
                  <a:schemeClr val="bg1"/>
                </a:solidFill>
              </a:rPr>
              <a:t>העמודות שהוספנו:</a:t>
            </a:r>
            <a:br>
              <a:rPr lang="en-US" sz="2000" dirty="0">
                <a:solidFill>
                  <a:schemeClr val="bg1"/>
                </a:solidFill>
              </a:rPr>
            </a:br>
            <a:r>
              <a:rPr lang="he-IL" sz="2000" dirty="0">
                <a:solidFill>
                  <a:schemeClr val="bg1"/>
                </a:solidFill>
              </a:rPr>
              <a:t> </a:t>
            </a:r>
            <a:r>
              <a:rPr lang="en-US" sz="2000" dirty="0">
                <a:solidFill>
                  <a:schemeClr val="bg1"/>
                </a:solidFill>
              </a:rPr>
              <a:t>count_music</a:t>
            </a:r>
            <a:r>
              <a:rPr lang="he-IL" sz="2000" dirty="0">
                <a:solidFill>
                  <a:schemeClr val="bg1"/>
                </a:solidFill>
              </a:rPr>
              <a:t> - מסמל את כמות המלחינים של השיר.</a:t>
            </a:r>
            <a:br>
              <a:rPr lang="en-US" sz="2000" dirty="0">
                <a:solidFill>
                  <a:schemeClr val="bg1"/>
                </a:solidFill>
              </a:rPr>
            </a:br>
            <a:r>
              <a:rPr lang="en-US" sz="2000" dirty="0" err="1">
                <a:solidFill>
                  <a:schemeClr val="bg1"/>
                </a:solidFill>
              </a:rPr>
              <a:t>Count_lyrics</a:t>
            </a:r>
            <a:r>
              <a:rPr lang="he-IL" sz="2000" dirty="0">
                <a:solidFill>
                  <a:schemeClr val="bg1"/>
                </a:solidFill>
              </a:rPr>
              <a:t> – מסמל את כמות הכותבים של השיר.</a:t>
            </a:r>
            <a:br>
              <a:rPr lang="en-US" sz="2000" dirty="0">
                <a:solidFill>
                  <a:schemeClr val="bg1"/>
                </a:solidFill>
              </a:rPr>
            </a:br>
            <a:r>
              <a:rPr lang="en-US" sz="2000" dirty="0" err="1">
                <a:solidFill>
                  <a:schemeClr val="bg1"/>
                </a:solidFill>
              </a:rPr>
              <a:t>Until_now_be_in_final</a:t>
            </a:r>
            <a:r>
              <a:rPr lang="he-IL" sz="2000" dirty="0">
                <a:solidFill>
                  <a:schemeClr val="bg1"/>
                </a:solidFill>
              </a:rPr>
              <a:t> – מסמל את כמות הפעמים שמדינה הגיעה לגמר עד אותה שנה.</a:t>
            </a:r>
            <a:br>
              <a:rPr lang="en-US" sz="2000" dirty="0">
                <a:solidFill>
                  <a:schemeClr val="bg1"/>
                </a:solidFill>
              </a:rPr>
            </a:br>
            <a:r>
              <a:rPr lang="en-US" sz="2000" dirty="0" err="1">
                <a:solidFill>
                  <a:schemeClr val="bg1"/>
                </a:solidFill>
              </a:rPr>
              <a:t>Win_year_before</a:t>
            </a:r>
            <a:r>
              <a:rPr lang="he-IL" sz="2000" dirty="0">
                <a:solidFill>
                  <a:schemeClr val="bg1"/>
                </a:solidFill>
              </a:rPr>
              <a:t> – מסמל האם המדינה ניצחה בשנה הקודמת (0 לא ניצחה , 1 ניצחה).</a:t>
            </a:r>
            <a:br>
              <a:rPr lang="en-US" sz="2000" dirty="0">
                <a:solidFill>
                  <a:schemeClr val="bg1"/>
                </a:solidFill>
              </a:rPr>
            </a:br>
            <a:r>
              <a:rPr lang="en-US" sz="2000" dirty="0" err="1">
                <a:solidFill>
                  <a:schemeClr val="bg1"/>
                </a:solidFill>
              </a:rPr>
              <a:t>Reached_the_winning_trio</a:t>
            </a:r>
            <a:r>
              <a:rPr lang="he-IL" sz="2000" dirty="0">
                <a:solidFill>
                  <a:schemeClr val="bg1"/>
                </a:solidFill>
              </a:rPr>
              <a:t> – מסמל האם המדינה הגיעה בשנה הנ״ל לאחד משלושת המקומות הראשונים. (0 לא הגיעה, 1 הגיעה).</a:t>
            </a:r>
            <a:endParaRPr lang="en-US" sz="2000" dirty="0">
              <a:solidFill>
                <a:schemeClr val="bg1"/>
              </a:solidFill>
            </a:endParaRPr>
          </a:p>
          <a:p>
            <a:pPr algn="r" defTabSz="914400" rtl="1" eaLnBrk="1" latinLnBrk="0" hangingPunct="1"/>
            <a:endParaRPr lang="en-US" sz="2000" dirty="0">
              <a:solidFill>
                <a:schemeClr val="bg1"/>
              </a:solidFill>
            </a:endParaRPr>
          </a:p>
          <a:p>
            <a:pPr marL="285750" indent="-285750" algn="r" rtl="1">
              <a:buFont typeface="Arial" panose="020B0604020202020204" pitchFamily="34" charset="0"/>
              <a:buChar char="•"/>
            </a:pPr>
            <a:r>
              <a:rPr lang="en-US" sz="2000" b="1" dirty="0">
                <a:solidFill>
                  <a:srgbClr val="14A75A"/>
                </a:solidFill>
              </a:rPr>
              <a:t>Missing data</a:t>
            </a:r>
            <a:r>
              <a:rPr lang="he-IL" sz="2000" b="1" dirty="0">
                <a:solidFill>
                  <a:srgbClr val="14A75A"/>
                </a:solidFill>
              </a:rPr>
              <a:t> - </a:t>
            </a:r>
            <a:r>
              <a:rPr lang="he-IL" sz="2000" dirty="0">
                <a:solidFill>
                  <a:schemeClr val="bg1"/>
                </a:solidFill>
              </a:rPr>
              <a:t>המידע שחסר לנו הוא מידע שלא ניתן להשלים או לשער אותו. מאחר וזה מידע שלא התקיים. לדוגמא, משתתף שלא היה בגמר – לא ניתן להשלים מה המקום שלו בגמר.</a:t>
            </a:r>
          </a:p>
          <a:p>
            <a:pPr algn="r" defTabSz="914400" rtl="1" eaLnBrk="1" latinLnBrk="0" hangingPunct="1"/>
            <a:br>
              <a:rPr lang="en-US" dirty="0">
                <a:solidFill>
                  <a:schemeClr val="bg1"/>
                </a:solidFill>
              </a:rPr>
            </a:br>
            <a:endParaRPr lang="en-IL" dirty="0">
              <a:solidFill>
                <a:srgbClr val="17C86E"/>
              </a:solidFill>
            </a:endParaRPr>
          </a:p>
        </p:txBody>
      </p:sp>
      <p:pic>
        <p:nvPicPr>
          <p:cNvPr id="5" name="Picture 4" descr="A picture containing text, watch&#10;&#10;Description automatically generated">
            <a:extLst>
              <a:ext uri="{FF2B5EF4-FFF2-40B4-BE49-F238E27FC236}">
                <a16:creationId xmlns:a16="http://schemas.microsoft.com/office/drawing/2014/main" id="{5585D603-A5E6-3448-BB92-E7EC54555D39}"/>
              </a:ext>
            </a:extLst>
          </p:cNvPr>
          <p:cNvPicPr>
            <a:picLocks noChangeAspect="1"/>
          </p:cNvPicPr>
          <p:nvPr/>
        </p:nvPicPr>
        <p:blipFill>
          <a:blip r:embed="rId2"/>
          <a:stretch>
            <a:fillRect/>
          </a:stretch>
        </p:blipFill>
        <p:spPr>
          <a:xfrm>
            <a:off x="1146135" y="4793815"/>
            <a:ext cx="1781215" cy="1610218"/>
          </a:xfrm>
          <a:prstGeom prst="rect">
            <a:avLst/>
          </a:prstGeom>
        </p:spPr>
      </p:pic>
    </p:spTree>
    <p:extLst>
      <p:ext uri="{BB962C8B-B14F-4D97-AF65-F5344CB8AC3E}">
        <p14:creationId xmlns:p14="http://schemas.microsoft.com/office/powerpoint/2010/main" val="990108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0EAF2043-F8CB-A84A-B17F-EECCE1A6E1D9}"/>
              </a:ext>
            </a:extLst>
          </p:cNvPr>
          <p:cNvPicPr>
            <a:picLocks noChangeAspect="1"/>
          </p:cNvPicPr>
          <p:nvPr/>
        </p:nvPicPr>
        <p:blipFill>
          <a:blip r:embed="rId2">
            <a:alphaModFix amt="49000"/>
          </a:blip>
          <a:stretch>
            <a:fillRect/>
          </a:stretch>
        </p:blipFill>
        <p:spPr>
          <a:xfrm rot="6108834">
            <a:off x="532186" y="248643"/>
            <a:ext cx="1293385" cy="1277644"/>
          </a:xfrm>
          <a:prstGeom prst="rect">
            <a:avLst/>
          </a:prstGeom>
        </p:spPr>
      </p:pic>
      <p:sp>
        <p:nvSpPr>
          <p:cNvPr id="2" name="Title 1">
            <a:extLst>
              <a:ext uri="{FF2B5EF4-FFF2-40B4-BE49-F238E27FC236}">
                <a16:creationId xmlns:a16="http://schemas.microsoft.com/office/drawing/2014/main" id="{D361D170-EDF3-954F-99EF-16287D4193B7}"/>
              </a:ext>
            </a:extLst>
          </p:cNvPr>
          <p:cNvSpPr>
            <a:spLocks noGrp="1"/>
          </p:cNvSpPr>
          <p:nvPr>
            <p:ph type="title"/>
          </p:nvPr>
        </p:nvSpPr>
        <p:spPr>
          <a:xfrm>
            <a:off x="501963" y="224687"/>
            <a:ext cx="1854200" cy="1325563"/>
          </a:xfrm>
        </p:spPr>
        <p:txBody>
          <a:bodyPr>
            <a:normAutofit/>
          </a:bodyPr>
          <a:lstStyle/>
          <a:p>
            <a:pPr algn="r"/>
            <a:r>
              <a:rPr lang="en-IL" sz="6000" b="1" dirty="0">
                <a:solidFill>
                  <a:srgbClr val="18BFF7"/>
                </a:solidFill>
              </a:rPr>
              <a:t>EDA</a:t>
            </a:r>
            <a:endParaRPr lang="en-IL" sz="5400" b="1" dirty="0">
              <a:solidFill>
                <a:srgbClr val="18BFF7"/>
              </a:solidFill>
            </a:endParaRPr>
          </a:p>
        </p:txBody>
      </p:sp>
      <p:pic>
        <p:nvPicPr>
          <p:cNvPr id="7" name="Content Placeholder 6" descr="Icon&#10;&#10;Description automatically generated">
            <a:extLst>
              <a:ext uri="{FF2B5EF4-FFF2-40B4-BE49-F238E27FC236}">
                <a16:creationId xmlns:a16="http://schemas.microsoft.com/office/drawing/2014/main" id="{BEA9FD10-6F8E-7C4D-9E2B-2E60168ADD55}"/>
              </a:ext>
            </a:extLst>
          </p:cNvPr>
          <p:cNvPicPr>
            <a:picLocks noGrp="1" noChangeAspect="1"/>
          </p:cNvPicPr>
          <p:nvPr>
            <p:ph idx="1"/>
          </p:nvPr>
        </p:nvPicPr>
        <p:blipFill>
          <a:blip r:embed="rId3"/>
          <a:stretch>
            <a:fillRect/>
          </a:stretch>
        </p:blipFill>
        <p:spPr>
          <a:xfrm>
            <a:off x="2356163" y="494673"/>
            <a:ext cx="785583" cy="785583"/>
          </a:xfrm>
        </p:spPr>
      </p:pic>
      <p:pic>
        <p:nvPicPr>
          <p:cNvPr id="24" name="Picture 23" descr="Logo&#10;&#10;Description automatically generated">
            <a:extLst>
              <a:ext uri="{FF2B5EF4-FFF2-40B4-BE49-F238E27FC236}">
                <a16:creationId xmlns:a16="http://schemas.microsoft.com/office/drawing/2014/main" id="{FE439BB7-5DAB-1B4D-B16B-F5E56ABFEE15}"/>
              </a:ext>
            </a:extLst>
          </p:cNvPr>
          <p:cNvPicPr>
            <a:picLocks noChangeAspect="1"/>
          </p:cNvPicPr>
          <p:nvPr/>
        </p:nvPicPr>
        <p:blipFill>
          <a:blip r:embed="rId4"/>
          <a:stretch>
            <a:fillRect/>
          </a:stretch>
        </p:blipFill>
        <p:spPr>
          <a:xfrm>
            <a:off x="4484028" y="4914900"/>
            <a:ext cx="3708400" cy="1854200"/>
          </a:xfrm>
          <a:prstGeom prst="rect">
            <a:avLst/>
          </a:prstGeom>
        </p:spPr>
      </p:pic>
      <p:sp>
        <p:nvSpPr>
          <p:cNvPr id="25" name="TextBox 24">
            <a:extLst>
              <a:ext uri="{FF2B5EF4-FFF2-40B4-BE49-F238E27FC236}">
                <a16:creationId xmlns:a16="http://schemas.microsoft.com/office/drawing/2014/main" id="{8CD00971-82FA-9344-89E3-F3D09BF3054A}"/>
              </a:ext>
            </a:extLst>
          </p:cNvPr>
          <p:cNvSpPr txBox="1"/>
          <p:nvPr/>
        </p:nvSpPr>
        <p:spPr>
          <a:xfrm>
            <a:off x="488950" y="5123083"/>
            <a:ext cx="915635" cy="369332"/>
          </a:xfrm>
          <a:prstGeom prst="rect">
            <a:avLst/>
          </a:prstGeom>
          <a:noFill/>
        </p:spPr>
        <p:txBody>
          <a:bodyPr wrap="none" rtlCol="0">
            <a:spAutoFit/>
          </a:bodyPr>
          <a:lstStyle/>
          <a:p>
            <a:pPr marL="0" algn="l" defTabSz="914400" rtl="0" eaLnBrk="1" latinLnBrk="0" hangingPunct="1"/>
            <a:r>
              <a:rPr lang="en-US" b="1" dirty="0">
                <a:solidFill>
                  <a:srgbClr val="18BFF7"/>
                </a:solidFill>
              </a:rPr>
              <a:t>Pie Plot</a:t>
            </a:r>
            <a:endParaRPr lang="en-IL" b="1" dirty="0">
              <a:solidFill>
                <a:srgbClr val="18BFF7"/>
              </a:solidFill>
            </a:endParaRPr>
          </a:p>
        </p:txBody>
      </p:sp>
      <p:pic>
        <p:nvPicPr>
          <p:cNvPr id="5" name="Picture 4" descr="Chart, pie chart&#10;&#10;Description automatically generated">
            <a:extLst>
              <a:ext uri="{FF2B5EF4-FFF2-40B4-BE49-F238E27FC236}">
                <a16:creationId xmlns:a16="http://schemas.microsoft.com/office/drawing/2014/main" id="{A6C9350A-5616-4E40-ADB9-18C1040E304D}"/>
              </a:ext>
            </a:extLst>
          </p:cNvPr>
          <p:cNvPicPr>
            <a:picLocks noChangeAspect="1"/>
          </p:cNvPicPr>
          <p:nvPr/>
        </p:nvPicPr>
        <p:blipFill>
          <a:blip r:embed="rId5"/>
          <a:stretch>
            <a:fillRect/>
          </a:stretch>
        </p:blipFill>
        <p:spPr>
          <a:xfrm>
            <a:off x="873112" y="1651248"/>
            <a:ext cx="4252266" cy="3016250"/>
          </a:xfrm>
          <a:prstGeom prst="rect">
            <a:avLst/>
          </a:prstGeom>
        </p:spPr>
      </p:pic>
      <p:pic>
        <p:nvPicPr>
          <p:cNvPr id="8" name="Picture 7" descr="Chart, pie chart&#10;&#10;Description automatically generated">
            <a:extLst>
              <a:ext uri="{FF2B5EF4-FFF2-40B4-BE49-F238E27FC236}">
                <a16:creationId xmlns:a16="http://schemas.microsoft.com/office/drawing/2014/main" id="{3A5BCC46-A8FB-604D-8E7C-3C31A97FDB93}"/>
              </a:ext>
            </a:extLst>
          </p:cNvPr>
          <p:cNvPicPr>
            <a:picLocks noChangeAspect="1"/>
          </p:cNvPicPr>
          <p:nvPr/>
        </p:nvPicPr>
        <p:blipFill>
          <a:blip r:embed="rId6"/>
          <a:stretch>
            <a:fillRect/>
          </a:stretch>
        </p:blipFill>
        <p:spPr>
          <a:xfrm>
            <a:off x="5124450" y="1650083"/>
            <a:ext cx="3130922" cy="3017415"/>
          </a:xfrm>
          <a:prstGeom prst="rect">
            <a:avLst/>
          </a:prstGeom>
        </p:spPr>
      </p:pic>
      <p:sp>
        <p:nvSpPr>
          <p:cNvPr id="9" name="TextBox 8">
            <a:extLst>
              <a:ext uri="{FF2B5EF4-FFF2-40B4-BE49-F238E27FC236}">
                <a16:creationId xmlns:a16="http://schemas.microsoft.com/office/drawing/2014/main" id="{935BB8FD-FFCD-E643-8335-C80562BE50FC}"/>
              </a:ext>
            </a:extLst>
          </p:cNvPr>
          <p:cNvSpPr txBox="1"/>
          <p:nvPr/>
        </p:nvSpPr>
        <p:spPr>
          <a:xfrm>
            <a:off x="3495564" y="1943100"/>
            <a:ext cx="439544" cy="369332"/>
          </a:xfrm>
          <a:prstGeom prst="rect">
            <a:avLst/>
          </a:prstGeom>
          <a:noFill/>
        </p:spPr>
        <p:txBody>
          <a:bodyPr wrap="none" rtlCol="0">
            <a:spAutoFit/>
          </a:bodyPr>
          <a:lstStyle/>
          <a:p>
            <a:pPr marL="0" algn="r" defTabSz="914400" rtl="1" eaLnBrk="1" latinLnBrk="0" hangingPunct="1"/>
            <a:r>
              <a:rPr lang="he-IL" dirty="0"/>
              <a:t>היו</a:t>
            </a:r>
            <a:endParaRPr lang="en-IL" dirty="0"/>
          </a:p>
        </p:txBody>
      </p:sp>
      <p:sp>
        <p:nvSpPr>
          <p:cNvPr id="10" name="TextBox 9">
            <a:extLst>
              <a:ext uri="{FF2B5EF4-FFF2-40B4-BE49-F238E27FC236}">
                <a16:creationId xmlns:a16="http://schemas.microsoft.com/office/drawing/2014/main" id="{4709B119-0CC7-0341-935A-08A49411AC1C}"/>
              </a:ext>
            </a:extLst>
          </p:cNvPr>
          <p:cNvSpPr txBox="1"/>
          <p:nvPr/>
        </p:nvSpPr>
        <p:spPr>
          <a:xfrm>
            <a:off x="1566916" y="4237201"/>
            <a:ext cx="739305" cy="369332"/>
          </a:xfrm>
          <a:prstGeom prst="rect">
            <a:avLst/>
          </a:prstGeom>
          <a:noFill/>
        </p:spPr>
        <p:txBody>
          <a:bodyPr wrap="none" rtlCol="0">
            <a:spAutoFit/>
          </a:bodyPr>
          <a:lstStyle/>
          <a:p>
            <a:r>
              <a:rPr lang="he-IL" dirty="0"/>
              <a:t>לא היו</a:t>
            </a:r>
            <a:endParaRPr lang="en-IL" dirty="0"/>
          </a:p>
        </p:txBody>
      </p:sp>
      <p:pic>
        <p:nvPicPr>
          <p:cNvPr id="12" name="Picture 11" descr="Chart, pie chart&#10;&#10;Description automatically generated">
            <a:extLst>
              <a:ext uri="{FF2B5EF4-FFF2-40B4-BE49-F238E27FC236}">
                <a16:creationId xmlns:a16="http://schemas.microsoft.com/office/drawing/2014/main" id="{2E5A0E20-75C4-0441-B050-12F18E48BA49}"/>
              </a:ext>
            </a:extLst>
          </p:cNvPr>
          <p:cNvPicPr>
            <a:picLocks noChangeAspect="1"/>
          </p:cNvPicPr>
          <p:nvPr/>
        </p:nvPicPr>
        <p:blipFill>
          <a:blip r:embed="rId7"/>
          <a:stretch>
            <a:fillRect/>
          </a:stretch>
        </p:blipFill>
        <p:spPr>
          <a:xfrm>
            <a:off x="8254205" y="1653242"/>
            <a:ext cx="3188863" cy="3014256"/>
          </a:xfrm>
          <a:prstGeom prst="rect">
            <a:avLst/>
          </a:prstGeom>
        </p:spPr>
      </p:pic>
    </p:spTree>
    <p:extLst>
      <p:ext uri="{BB962C8B-B14F-4D97-AF65-F5344CB8AC3E}">
        <p14:creationId xmlns:p14="http://schemas.microsoft.com/office/powerpoint/2010/main" val="16744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0E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D12C-EE43-EA4E-B38D-5FFA09D9273C}"/>
              </a:ext>
            </a:extLst>
          </p:cNvPr>
          <p:cNvSpPr>
            <a:spLocks noGrp="1"/>
          </p:cNvSpPr>
          <p:nvPr>
            <p:ph type="title"/>
          </p:nvPr>
        </p:nvSpPr>
        <p:spPr>
          <a:xfrm>
            <a:off x="6566481" y="750961"/>
            <a:ext cx="7023100" cy="752475"/>
          </a:xfrm>
        </p:spPr>
        <p:txBody>
          <a:bodyPr>
            <a:normAutofit/>
          </a:bodyPr>
          <a:lstStyle/>
          <a:p>
            <a:pPr algn="l" defTabSz="914400" rtl="0" eaLnBrk="1" latinLnBrk="0" hangingPunct="1">
              <a:lnSpc>
                <a:spcPct val="90000"/>
              </a:lnSpc>
              <a:spcBef>
                <a:spcPct val="0"/>
              </a:spcBef>
              <a:buNone/>
            </a:pPr>
            <a:r>
              <a:rPr lang="en-US" sz="3200" b="1" dirty="0">
                <a:solidFill>
                  <a:srgbClr val="18BFF7"/>
                </a:solidFill>
              </a:rPr>
              <a:t>Bar plot – Victories Until Today</a:t>
            </a:r>
            <a:endParaRPr lang="en-IL" sz="3200" b="1" dirty="0">
              <a:solidFill>
                <a:srgbClr val="18BFF7"/>
              </a:solidFill>
            </a:endParaRPr>
          </a:p>
        </p:txBody>
      </p:sp>
      <p:sp>
        <p:nvSpPr>
          <p:cNvPr id="7" name="TextBox 6">
            <a:extLst>
              <a:ext uri="{FF2B5EF4-FFF2-40B4-BE49-F238E27FC236}">
                <a16:creationId xmlns:a16="http://schemas.microsoft.com/office/drawing/2014/main" id="{B8E50422-AE9F-754F-84AF-9458A67A7863}"/>
              </a:ext>
            </a:extLst>
          </p:cNvPr>
          <p:cNvSpPr txBox="1"/>
          <p:nvPr/>
        </p:nvSpPr>
        <p:spPr>
          <a:xfrm>
            <a:off x="3029312" y="1503436"/>
            <a:ext cx="8767144" cy="830997"/>
          </a:xfrm>
          <a:prstGeom prst="rect">
            <a:avLst/>
          </a:prstGeom>
          <a:noFill/>
        </p:spPr>
        <p:txBody>
          <a:bodyPr wrap="none" rtlCol="0">
            <a:spAutoFit/>
          </a:bodyPr>
          <a:lstStyle/>
          <a:p>
            <a:pPr marL="0" algn="r" defTabSz="914400" rtl="1" eaLnBrk="1" latinLnBrk="0" hangingPunct="1"/>
            <a:r>
              <a:rPr lang="he-IL" sz="2400" dirty="0">
                <a:solidFill>
                  <a:schemeClr val="bg1"/>
                </a:solidFill>
              </a:rPr>
              <a:t>מספר ניצחונות עד שנת 2021 של כל המדינות שהצליחו לזכות באירוויזיון.</a:t>
            </a:r>
            <a:br>
              <a:rPr lang="en-US" sz="2400" dirty="0">
                <a:solidFill>
                  <a:schemeClr val="bg1"/>
                </a:solidFill>
              </a:rPr>
            </a:br>
            <a:r>
              <a:rPr lang="he-IL" sz="2400" dirty="0">
                <a:solidFill>
                  <a:schemeClr val="bg1"/>
                </a:solidFill>
              </a:rPr>
              <a:t>ניתן לראות שאירלנד זכתה הכי הרבה, יש לה 7 ניצחונות.</a:t>
            </a:r>
            <a:endParaRPr lang="en-IL" sz="2400" dirty="0">
              <a:solidFill>
                <a:schemeClr val="bg1"/>
              </a:solidFill>
            </a:endParaRPr>
          </a:p>
        </p:txBody>
      </p:sp>
      <p:pic>
        <p:nvPicPr>
          <p:cNvPr id="9" name="Picture 8" descr="Logo&#10;&#10;Description automatically generated">
            <a:extLst>
              <a:ext uri="{FF2B5EF4-FFF2-40B4-BE49-F238E27FC236}">
                <a16:creationId xmlns:a16="http://schemas.microsoft.com/office/drawing/2014/main" id="{51BF2B4F-B913-BA40-8540-F78261898D6B}"/>
              </a:ext>
            </a:extLst>
          </p:cNvPr>
          <p:cNvPicPr>
            <a:picLocks noChangeAspect="1"/>
          </p:cNvPicPr>
          <p:nvPr/>
        </p:nvPicPr>
        <p:blipFill>
          <a:blip r:embed="rId2"/>
          <a:stretch>
            <a:fillRect/>
          </a:stretch>
        </p:blipFill>
        <p:spPr>
          <a:xfrm>
            <a:off x="4563599" y="1918934"/>
            <a:ext cx="423260" cy="444499"/>
          </a:xfrm>
          <a:prstGeom prst="rect">
            <a:avLst/>
          </a:prstGeom>
        </p:spPr>
      </p:pic>
      <p:pic>
        <p:nvPicPr>
          <p:cNvPr id="10" name="Picture 9" descr="Logo&#10;&#10;Description automatically generated">
            <a:extLst>
              <a:ext uri="{FF2B5EF4-FFF2-40B4-BE49-F238E27FC236}">
                <a16:creationId xmlns:a16="http://schemas.microsoft.com/office/drawing/2014/main" id="{878956DD-1FD1-B345-8F0D-14F29857E65B}"/>
              </a:ext>
            </a:extLst>
          </p:cNvPr>
          <p:cNvPicPr>
            <a:picLocks noChangeAspect="1"/>
          </p:cNvPicPr>
          <p:nvPr/>
        </p:nvPicPr>
        <p:blipFill>
          <a:blip r:embed="rId2"/>
          <a:stretch>
            <a:fillRect/>
          </a:stretch>
        </p:blipFill>
        <p:spPr>
          <a:xfrm>
            <a:off x="4986859" y="6076950"/>
            <a:ext cx="373158" cy="391883"/>
          </a:xfrm>
          <a:prstGeom prst="rect">
            <a:avLst/>
          </a:prstGeom>
        </p:spPr>
      </p:pic>
      <p:pic>
        <p:nvPicPr>
          <p:cNvPr id="12" name="Picture 11" descr="Icon&#10;&#10;Description automatically generated">
            <a:extLst>
              <a:ext uri="{FF2B5EF4-FFF2-40B4-BE49-F238E27FC236}">
                <a16:creationId xmlns:a16="http://schemas.microsoft.com/office/drawing/2014/main" id="{8D082BD3-20B1-634E-AAE5-F1573721EADD}"/>
              </a:ext>
            </a:extLst>
          </p:cNvPr>
          <p:cNvPicPr>
            <a:picLocks noChangeAspect="1"/>
          </p:cNvPicPr>
          <p:nvPr/>
        </p:nvPicPr>
        <p:blipFill>
          <a:blip r:embed="rId3"/>
          <a:stretch>
            <a:fillRect/>
          </a:stretch>
        </p:blipFill>
        <p:spPr>
          <a:xfrm>
            <a:off x="1017688" y="6089650"/>
            <a:ext cx="373223" cy="392193"/>
          </a:xfrm>
          <a:prstGeom prst="rect">
            <a:avLst/>
          </a:prstGeom>
        </p:spPr>
      </p:pic>
      <p:pic>
        <p:nvPicPr>
          <p:cNvPr id="14" name="Picture 13" descr="Logo&#10;&#10;Description automatically generated">
            <a:extLst>
              <a:ext uri="{FF2B5EF4-FFF2-40B4-BE49-F238E27FC236}">
                <a16:creationId xmlns:a16="http://schemas.microsoft.com/office/drawing/2014/main" id="{13E0B729-A756-5342-8B76-6B395EF231E1}"/>
              </a:ext>
            </a:extLst>
          </p:cNvPr>
          <p:cNvPicPr>
            <a:picLocks noChangeAspect="1"/>
          </p:cNvPicPr>
          <p:nvPr/>
        </p:nvPicPr>
        <p:blipFill>
          <a:blip r:embed="rId4"/>
          <a:stretch>
            <a:fillRect/>
          </a:stretch>
        </p:blipFill>
        <p:spPr>
          <a:xfrm>
            <a:off x="1454080" y="6077437"/>
            <a:ext cx="373158" cy="373158"/>
          </a:xfrm>
          <a:prstGeom prst="rect">
            <a:avLst/>
          </a:prstGeom>
        </p:spPr>
      </p:pic>
      <p:pic>
        <p:nvPicPr>
          <p:cNvPr id="16" name="Picture 15" descr="Logo&#10;&#10;Description automatically generated">
            <a:extLst>
              <a:ext uri="{FF2B5EF4-FFF2-40B4-BE49-F238E27FC236}">
                <a16:creationId xmlns:a16="http://schemas.microsoft.com/office/drawing/2014/main" id="{8DBC5045-FAA4-B444-84F4-B49440D0CD1D}"/>
              </a:ext>
            </a:extLst>
          </p:cNvPr>
          <p:cNvPicPr>
            <a:picLocks noChangeAspect="1"/>
          </p:cNvPicPr>
          <p:nvPr/>
        </p:nvPicPr>
        <p:blipFill>
          <a:blip r:embed="rId5"/>
          <a:stretch>
            <a:fillRect/>
          </a:stretch>
        </p:blipFill>
        <p:spPr>
          <a:xfrm>
            <a:off x="1890207" y="6090137"/>
            <a:ext cx="355388" cy="373158"/>
          </a:xfrm>
          <a:prstGeom prst="rect">
            <a:avLst/>
          </a:prstGeom>
        </p:spPr>
      </p:pic>
      <p:pic>
        <p:nvPicPr>
          <p:cNvPr id="20" name="Picture 19" descr="Logo, icon&#10;&#10;Description automatically generated">
            <a:extLst>
              <a:ext uri="{FF2B5EF4-FFF2-40B4-BE49-F238E27FC236}">
                <a16:creationId xmlns:a16="http://schemas.microsoft.com/office/drawing/2014/main" id="{735766A7-54F3-1D4F-9943-5C6D75139938}"/>
              </a:ext>
            </a:extLst>
          </p:cNvPr>
          <p:cNvPicPr>
            <a:picLocks noChangeAspect="1"/>
          </p:cNvPicPr>
          <p:nvPr/>
        </p:nvPicPr>
        <p:blipFill>
          <a:blip r:embed="rId6"/>
          <a:stretch>
            <a:fillRect/>
          </a:stretch>
        </p:blipFill>
        <p:spPr>
          <a:xfrm>
            <a:off x="5445674" y="6086354"/>
            <a:ext cx="358244" cy="376454"/>
          </a:xfrm>
          <a:prstGeom prst="rect">
            <a:avLst/>
          </a:prstGeom>
        </p:spPr>
      </p:pic>
      <p:pic>
        <p:nvPicPr>
          <p:cNvPr id="22" name="Picture 21" descr="Logo&#10;&#10;Description automatically generated">
            <a:extLst>
              <a:ext uri="{FF2B5EF4-FFF2-40B4-BE49-F238E27FC236}">
                <a16:creationId xmlns:a16="http://schemas.microsoft.com/office/drawing/2014/main" id="{1BB0FEC4-F513-6542-89B2-A90FAC27D675}"/>
              </a:ext>
            </a:extLst>
          </p:cNvPr>
          <p:cNvPicPr>
            <a:picLocks noChangeAspect="1"/>
          </p:cNvPicPr>
          <p:nvPr/>
        </p:nvPicPr>
        <p:blipFill>
          <a:blip r:embed="rId7"/>
          <a:stretch>
            <a:fillRect/>
          </a:stretch>
        </p:blipFill>
        <p:spPr>
          <a:xfrm>
            <a:off x="2330141" y="6067304"/>
            <a:ext cx="373223" cy="391884"/>
          </a:xfrm>
          <a:prstGeom prst="rect">
            <a:avLst/>
          </a:prstGeom>
        </p:spPr>
      </p:pic>
      <p:pic>
        <p:nvPicPr>
          <p:cNvPr id="24" name="Picture 23" descr="Icon&#10;&#10;Description automatically generated">
            <a:extLst>
              <a:ext uri="{FF2B5EF4-FFF2-40B4-BE49-F238E27FC236}">
                <a16:creationId xmlns:a16="http://schemas.microsoft.com/office/drawing/2014/main" id="{F8F060F2-444E-9844-8D88-EC8933E02303}"/>
              </a:ext>
            </a:extLst>
          </p:cNvPr>
          <p:cNvPicPr>
            <a:picLocks noChangeAspect="1"/>
          </p:cNvPicPr>
          <p:nvPr/>
        </p:nvPicPr>
        <p:blipFill>
          <a:blip r:embed="rId8"/>
          <a:stretch>
            <a:fillRect/>
          </a:stretch>
        </p:blipFill>
        <p:spPr>
          <a:xfrm>
            <a:off x="2789021" y="6064331"/>
            <a:ext cx="373158" cy="392127"/>
          </a:xfrm>
          <a:prstGeom prst="rect">
            <a:avLst/>
          </a:prstGeom>
        </p:spPr>
      </p:pic>
      <p:pic>
        <p:nvPicPr>
          <p:cNvPr id="30" name="Picture 29" descr="Logo&#10;&#10;Description automatically generated">
            <a:extLst>
              <a:ext uri="{FF2B5EF4-FFF2-40B4-BE49-F238E27FC236}">
                <a16:creationId xmlns:a16="http://schemas.microsoft.com/office/drawing/2014/main" id="{5BA14C18-2879-FF4D-A856-2A2D27DF7229}"/>
              </a:ext>
            </a:extLst>
          </p:cNvPr>
          <p:cNvPicPr>
            <a:picLocks noChangeAspect="1"/>
          </p:cNvPicPr>
          <p:nvPr/>
        </p:nvPicPr>
        <p:blipFill>
          <a:blip r:embed="rId9"/>
          <a:stretch>
            <a:fillRect/>
          </a:stretch>
        </p:blipFill>
        <p:spPr>
          <a:xfrm>
            <a:off x="3200258" y="6044792"/>
            <a:ext cx="410669" cy="431203"/>
          </a:xfrm>
          <a:prstGeom prst="rect">
            <a:avLst/>
          </a:prstGeom>
        </p:spPr>
      </p:pic>
      <p:pic>
        <p:nvPicPr>
          <p:cNvPr id="32" name="Picture 31" descr="Logo&#10;&#10;Description automatically generated">
            <a:extLst>
              <a:ext uri="{FF2B5EF4-FFF2-40B4-BE49-F238E27FC236}">
                <a16:creationId xmlns:a16="http://schemas.microsoft.com/office/drawing/2014/main" id="{1649B2DB-2B65-8B4F-BC67-21B119625428}"/>
              </a:ext>
            </a:extLst>
          </p:cNvPr>
          <p:cNvPicPr>
            <a:picLocks noChangeAspect="1"/>
          </p:cNvPicPr>
          <p:nvPr/>
        </p:nvPicPr>
        <p:blipFill>
          <a:blip r:embed="rId10"/>
          <a:stretch>
            <a:fillRect/>
          </a:stretch>
        </p:blipFill>
        <p:spPr>
          <a:xfrm>
            <a:off x="3642284" y="6050970"/>
            <a:ext cx="410670" cy="431546"/>
          </a:xfrm>
          <a:prstGeom prst="rect">
            <a:avLst/>
          </a:prstGeom>
        </p:spPr>
      </p:pic>
      <p:pic>
        <p:nvPicPr>
          <p:cNvPr id="38" name="Picture 37" descr="Icon&#10;&#10;Description automatically generated with low confidence">
            <a:extLst>
              <a:ext uri="{FF2B5EF4-FFF2-40B4-BE49-F238E27FC236}">
                <a16:creationId xmlns:a16="http://schemas.microsoft.com/office/drawing/2014/main" id="{AA366298-3C71-8645-8EEF-980C3D2FED2E}"/>
              </a:ext>
            </a:extLst>
          </p:cNvPr>
          <p:cNvPicPr>
            <a:picLocks noChangeAspect="1"/>
          </p:cNvPicPr>
          <p:nvPr/>
        </p:nvPicPr>
        <p:blipFill>
          <a:blip r:embed="rId11"/>
          <a:stretch>
            <a:fillRect/>
          </a:stretch>
        </p:blipFill>
        <p:spPr>
          <a:xfrm>
            <a:off x="5862300" y="6077437"/>
            <a:ext cx="372926" cy="391883"/>
          </a:xfrm>
          <a:prstGeom prst="rect">
            <a:avLst/>
          </a:prstGeom>
        </p:spPr>
      </p:pic>
      <p:pic>
        <p:nvPicPr>
          <p:cNvPr id="40" name="Picture 39" descr="Icon&#10;&#10;Description automatically generated">
            <a:extLst>
              <a:ext uri="{FF2B5EF4-FFF2-40B4-BE49-F238E27FC236}">
                <a16:creationId xmlns:a16="http://schemas.microsoft.com/office/drawing/2014/main" id="{D0C512DD-F825-4442-A8D2-39D02D690048}"/>
              </a:ext>
            </a:extLst>
          </p:cNvPr>
          <p:cNvPicPr>
            <a:picLocks noChangeAspect="1"/>
          </p:cNvPicPr>
          <p:nvPr/>
        </p:nvPicPr>
        <p:blipFill>
          <a:blip r:embed="rId12"/>
          <a:stretch>
            <a:fillRect/>
          </a:stretch>
        </p:blipFill>
        <p:spPr>
          <a:xfrm>
            <a:off x="6326124" y="6069676"/>
            <a:ext cx="373222" cy="391883"/>
          </a:xfrm>
          <a:prstGeom prst="rect">
            <a:avLst/>
          </a:prstGeom>
        </p:spPr>
      </p:pic>
      <p:pic>
        <p:nvPicPr>
          <p:cNvPr id="44" name="Picture 43" descr="Logo&#10;&#10;Description automatically generated">
            <a:extLst>
              <a:ext uri="{FF2B5EF4-FFF2-40B4-BE49-F238E27FC236}">
                <a16:creationId xmlns:a16="http://schemas.microsoft.com/office/drawing/2014/main" id="{40BAD198-7680-3943-91DB-639A3729F253}"/>
              </a:ext>
            </a:extLst>
          </p:cNvPr>
          <p:cNvPicPr>
            <a:picLocks noChangeAspect="1"/>
          </p:cNvPicPr>
          <p:nvPr/>
        </p:nvPicPr>
        <p:blipFill>
          <a:blip r:embed="rId13"/>
          <a:stretch>
            <a:fillRect/>
          </a:stretch>
        </p:blipFill>
        <p:spPr>
          <a:xfrm>
            <a:off x="6752737" y="6084111"/>
            <a:ext cx="373142" cy="391884"/>
          </a:xfrm>
          <a:prstGeom prst="rect">
            <a:avLst/>
          </a:prstGeom>
        </p:spPr>
      </p:pic>
      <p:pic>
        <p:nvPicPr>
          <p:cNvPr id="48" name="Picture 47" descr="A picture containing text, vector graphics, clipart&#10;&#10;Description automatically generated">
            <a:extLst>
              <a:ext uri="{FF2B5EF4-FFF2-40B4-BE49-F238E27FC236}">
                <a16:creationId xmlns:a16="http://schemas.microsoft.com/office/drawing/2014/main" id="{D6006B01-ACC3-AA47-820E-F7EB56E5C367}"/>
              </a:ext>
            </a:extLst>
          </p:cNvPr>
          <p:cNvPicPr>
            <a:picLocks noChangeAspect="1"/>
          </p:cNvPicPr>
          <p:nvPr/>
        </p:nvPicPr>
        <p:blipFill>
          <a:blip r:embed="rId14"/>
          <a:stretch>
            <a:fillRect/>
          </a:stretch>
        </p:blipFill>
        <p:spPr>
          <a:xfrm>
            <a:off x="7643259" y="6075601"/>
            <a:ext cx="393719" cy="393719"/>
          </a:xfrm>
          <a:prstGeom prst="rect">
            <a:avLst/>
          </a:prstGeom>
        </p:spPr>
      </p:pic>
      <p:pic>
        <p:nvPicPr>
          <p:cNvPr id="50" name="Picture 49" descr="Icon&#10;&#10;Description automatically generated with medium confidence">
            <a:extLst>
              <a:ext uri="{FF2B5EF4-FFF2-40B4-BE49-F238E27FC236}">
                <a16:creationId xmlns:a16="http://schemas.microsoft.com/office/drawing/2014/main" id="{4845AD8D-5D54-7F41-9C19-EB1A005B5705}"/>
              </a:ext>
            </a:extLst>
          </p:cNvPr>
          <p:cNvPicPr>
            <a:picLocks noChangeAspect="1"/>
          </p:cNvPicPr>
          <p:nvPr/>
        </p:nvPicPr>
        <p:blipFill>
          <a:blip r:embed="rId15"/>
          <a:stretch>
            <a:fillRect/>
          </a:stretch>
        </p:blipFill>
        <p:spPr>
          <a:xfrm>
            <a:off x="8092066" y="6064331"/>
            <a:ext cx="374751" cy="393719"/>
          </a:xfrm>
          <a:prstGeom prst="rect">
            <a:avLst/>
          </a:prstGeom>
        </p:spPr>
      </p:pic>
      <p:pic>
        <p:nvPicPr>
          <p:cNvPr id="52" name="Picture 51" descr="A picture containing logo&#10;&#10;Description automatically generated">
            <a:extLst>
              <a:ext uri="{FF2B5EF4-FFF2-40B4-BE49-F238E27FC236}">
                <a16:creationId xmlns:a16="http://schemas.microsoft.com/office/drawing/2014/main" id="{C569C5D5-5A56-BE46-8589-BBBE403DED9C}"/>
              </a:ext>
            </a:extLst>
          </p:cNvPr>
          <p:cNvPicPr>
            <a:picLocks noChangeAspect="1"/>
          </p:cNvPicPr>
          <p:nvPr/>
        </p:nvPicPr>
        <p:blipFill>
          <a:blip r:embed="rId16"/>
          <a:stretch>
            <a:fillRect/>
          </a:stretch>
        </p:blipFill>
        <p:spPr>
          <a:xfrm>
            <a:off x="8508396" y="6064331"/>
            <a:ext cx="373142" cy="392110"/>
          </a:xfrm>
          <a:prstGeom prst="rect">
            <a:avLst/>
          </a:prstGeom>
        </p:spPr>
      </p:pic>
      <p:pic>
        <p:nvPicPr>
          <p:cNvPr id="54" name="Picture 53" descr="Logo&#10;&#10;Description automatically generated">
            <a:extLst>
              <a:ext uri="{FF2B5EF4-FFF2-40B4-BE49-F238E27FC236}">
                <a16:creationId xmlns:a16="http://schemas.microsoft.com/office/drawing/2014/main" id="{F3C56B12-0E56-5D46-A629-188B451CCF47}"/>
              </a:ext>
            </a:extLst>
          </p:cNvPr>
          <p:cNvPicPr>
            <a:picLocks noChangeAspect="1"/>
          </p:cNvPicPr>
          <p:nvPr/>
        </p:nvPicPr>
        <p:blipFill>
          <a:blip r:embed="rId17"/>
          <a:stretch>
            <a:fillRect/>
          </a:stretch>
        </p:blipFill>
        <p:spPr>
          <a:xfrm>
            <a:off x="8955965" y="6056571"/>
            <a:ext cx="393719" cy="412749"/>
          </a:xfrm>
          <a:prstGeom prst="rect">
            <a:avLst/>
          </a:prstGeom>
        </p:spPr>
      </p:pic>
      <p:pic>
        <p:nvPicPr>
          <p:cNvPr id="56" name="Picture 55" descr="Logo&#10;&#10;Description automatically generated">
            <a:extLst>
              <a:ext uri="{FF2B5EF4-FFF2-40B4-BE49-F238E27FC236}">
                <a16:creationId xmlns:a16="http://schemas.microsoft.com/office/drawing/2014/main" id="{BCCC21A4-7DEE-7343-8C4A-0A72776EA074}"/>
              </a:ext>
            </a:extLst>
          </p:cNvPr>
          <p:cNvPicPr>
            <a:picLocks noChangeAspect="1"/>
          </p:cNvPicPr>
          <p:nvPr/>
        </p:nvPicPr>
        <p:blipFill>
          <a:blip r:embed="rId18"/>
          <a:stretch>
            <a:fillRect/>
          </a:stretch>
        </p:blipFill>
        <p:spPr>
          <a:xfrm>
            <a:off x="9382498" y="6070063"/>
            <a:ext cx="395797" cy="418632"/>
          </a:xfrm>
          <a:prstGeom prst="rect">
            <a:avLst/>
          </a:prstGeom>
        </p:spPr>
      </p:pic>
      <p:pic>
        <p:nvPicPr>
          <p:cNvPr id="58" name="Picture 57" descr="Icon&#10;&#10;Description automatically generated">
            <a:extLst>
              <a:ext uri="{FF2B5EF4-FFF2-40B4-BE49-F238E27FC236}">
                <a16:creationId xmlns:a16="http://schemas.microsoft.com/office/drawing/2014/main" id="{FEEBB9C7-329D-C842-BC73-4FF5D13C207F}"/>
              </a:ext>
            </a:extLst>
          </p:cNvPr>
          <p:cNvPicPr>
            <a:picLocks noChangeAspect="1"/>
          </p:cNvPicPr>
          <p:nvPr/>
        </p:nvPicPr>
        <p:blipFill>
          <a:blip r:embed="rId19"/>
          <a:stretch>
            <a:fillRect/>
          </a:stretch>
        </p:blipFill>
        <p:spPr>
          <a:xfrm>
            <a:off x="9848912" y="6081798"/>
            <a:ext cx="398381" cy="418632"/>
          </a:xfrm>
          <a:prstGeom prst="rect">
            <a:avLst/>
          </a:prstGeom>
        </p:spPr>
      </p:pic>
      <p:pic>
        <p:nvPicPr>
          <p:cNvPr id="60" name="Picture 59" descr="A picture containing icon&#10;&#10;Description automatically generated">
            <a:extLst>
              <a:ext uri="{FF2B5EF4-FFF2-40B4-BE49-F238E27FC236}">
                <a16:creationId xmlns:a16="http://schemas.microsoft.com/office/drawing/2014/main" id="{469547EA-2549-AA4A-8998-18E8141474A1}"/>
              </a:ext>
            </a:extLst>
          </p:cNvPr>
          <p:cNvPicPr>
            <a:picLocks noChangeAspect="1"/>
          </p:cNvPicPr>
          <p:nvPr/>
        </p:nvPicPr>
        <p:blipFill>
          <a:blip r:embed="rId20"/>
          <a:stretch>
            <a:fillRect/>
          </a:stretch>
        </p:blipFill>
        <p:spPr>
          <a:xfrm>
            <a:off x="10292813" y="6075601"/>
            <a:ext cx="410669" cy="431545"/>
          </a:xfrm>
          <a:prstGeom prst="rect">
            <a:avLst/>
          </a:prstGeom>
        </p:spPr>
      </p:pic>
      <p:pic>
        <p:nvPicPr>
          <p:cNvPr id="64" name="Picture 63" descr="Logo, company name&#10;&#10;Description automatically generated">
            <a:extLst>
              <a:ext uri="{FF2B5EF4-FFF2-40B4-BE49-F238E27FC236}">
                <a16:creationId xmlns:a16="http://schemas.microsoft.com/office/drawing/2014/main" id="{3A111863-E785-2742-BB19-73CB6B32B2D2}"/>
              </a:ext>
            </a:extLst>
          </p:cNvPr>
          <p:cNvPicPr>
            <a:picLocks noChangeAspect="1"/>
          </p:cNvPicPr>
          <p:nvPr/>
        </p:nvPicPr>
        <p:blipFill>
          <a:blip r:embed="rId21"/>
          <a:stretch>
            <a:fillRect/>
          </a:stretch>
        </p:blipFill>
        <p:spPr>
          <a:xfrm>
            <a:off x="10761811" y="6075601"/>
            <a:ext cx="410528" cy="431545"/>
          </a:xfrm>
          <a:prstGeom prst="rect">
            <a:avLst/>
          </a:prstGeom>
        </p:spPr>
      </p:pic>
      <p:pic>
        <p:nvPicPr>
          <p:cNvPr id="66" name="Picture 65" descr="A red and blue logo&#10;&#10;Description automatically generated with low confidence">
            <a:extLst>
              <a:ext uri="{FF2B5EF4-FFF2-40B4-BE49-F238E27FC236}">
                <a16:creationId xmlns:a16="http://schemas.microsoft.com/office/drawing/2014/main" id="{16ACDE69-7104-0F41-A90A-B856BA71E76E}"/>
              </a:ext>
            </a:extLst>
          </p:cNvPr>
          <p:cNvPicPr>
            <a:picLocks noChangeAspect="1"/>
          </p:cNvPicPr>
          <p:nvPr/>
        </p:nvPicPr>
        <p:blipFill>
          <a:blip r:embed="rId22"/>
          <a:stretch>
            <a:fillRect/>
          </a:stretch>
        </p:blipFill>
        <p:spPr>
          <a:xfrm>
            <a:off x="7173633" y="6058711"/>
            <a:ext cx="411297" cy="444809"/>
          </a:xfrm>
          <a:prstGeom prst="rect">
            <a:avLst/>
          </a:prstGeom>
        </p:spPr>
      </p:pic>
      <p:pic>
        <p:nvPicPr>
          <p:cNvPr id="68" name="Picture 67" descr="Logo&#10;&#10;Description automatically generated with medium confidence">
            <a:extLst>
              <a:ext uri="{FF2B5EF4-FFF2-40B4-BE49-F238E27FC236}">
                <a16:creationId xmlns:a16="http://schemas.microsoft.com/office/drawing/2014/main" id="{685980CD-322B-C744-9CFB-C637AD8D4593}"/>
              </a:ext>
            </a:extLst>
          </p:cNvPr>
          <p:cNvPicPr>
            <a:picLocks noChangeAspect="1"/>
          </p:cNvPicPr>
          <p:nvPr/>
        </p:nvPicPr>
        <p:blipFill>
          <a:blip r:embed="rId23"/>
          <a:stretch>
            <a:fillRect/>
          </a:stretch>
        </p:blipFill>
        <p:spPr>
          <a:xfrm>
            <a:off x="4529914" y="6058711"/>
            <a:ext cx="395359" cy="451269"/>
          </a:xfrm>
          <a:prstGeom prst="rect">
            <a:avLst/>
          </a:prstGeom>
        </p:spPr>
      </p:pic>
      <p:pic>
        <p:nvPicPr>
          <p:cNvPr id="70" name="Picture 69" descr="Icon&#10;&#10;Description automatically generated">
            <a:extLst>
              <a:ext uri="{FF2B5EF4-FFF2-40B4-BE49-F238E27FC236}">
                <a16:creationId xmlns:a16="http://schemas.microsoft.com/office/drawing/2014/main" id="{C75D824D-F432-D643-8E41-A50C465AA931}"/>
              </a:ext>
            </a:extLst>
          </p:cNvPr>
          <p:cNvPicPr>
            <a:picLocks noChangeAspect="1"/>
          </p:cNvPicPr>
          <p:nvPr/>
        </p:nvPicPr>
        <p:blipFill>
          <a:blip r:embed="rId24"/>
          <a:stretch>
            <a:fillRect/>
          </a:stretch>
        </p:blipFill>
        <p:spPr>
          <a:xfrm>
            <a:off x="4085214" y="6044792"/>
            <a:ext cx="411153" cy="451928"/>
          </a:xfrm>
          <a:prstGeom prst="rect">
            <a:avLst/>
          </a:prstGeom>
        </p:spPr>
      </p:pic>
      <p:pic>
        <p:nvPicPr>
          <p:cNvPr id="4" name="Picture 3" descr="Chart, bar chart&#10;&#10;Description automatically generated">
            <a:extLst>
              <a:ext uri="{FF2B5EF4-FFF2-40B4-BE49-F238E27FC236}">
                <a16:creationId xmlns:a16="http://schemas.microsoft.com/office/drawing/2014/main" id="{7101718C-8A82-5E48-9C08-359C0FA5EEAE}"/>
              </a:ext>
            </a:extLst>
          </p:cNvPr>
          <p:cNvPicPr>
            <a:picLocks noChangeAspect="1"/>
          </p:cNvPicPr>
          <p:nvPr/>
        </p:nvPicPr>
        <p:blipFill>
          <a:blip r:embed="rId25"/>
          <a:stretch>
            <a:fillRect/>
          </a:stretch>
        </p:blipFill>
        <p:spPr>
          <a:xfrm>
            <a:off x="269781" y="3063692"/>
            <a:ext cx="11357069" cy="2966020"/>
          </a:xfrm>
          <a:prstGeom prst="rect">
            <a:avLst/>
          </a:prstGeom>
        </p:spPr>
      </p:pic>
    </p:spTree>
    <p:extLst>
      <p:ext uri="{BB962C8B-B14F-4D97-AF65-F5344CB8AC3E}">
        <p14:creationId xmlns:p14="http://schemas.microsoft.com/office/powerpoint/2010/main" val="4165971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2296</TotalTime>
  <Words>981</Words>
  <Application>Microsoft Macintosh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מבוא למחקר שלנו</vt:lpstr>
      <vt:lpstr>המקור שלנו</vt:lpstr>
      <vt:lpstr>Crawling – Eurovision Site</vt:lpstr>
      <vt:lpstr>לא הכל עבר חלק...</vt:lpstr>
      <vt:lpstr>Data Cleaning</vt:lpstr>
      <vt:lpstr>PowerPoint Presentation</vt:lpstr>
      <vt:lpstr>EDA</vt:lpstr>
      <vt:lpstr>Bar plot – Victories Until Today</vt:lpstr>
      <vt:lpstr>Line plot</vt:lpstr>
      <vt:lpstr>מספר הנקודות של ישראל בכל השנים</vt:lpstr>
      <vt:lpstr>המקומות שזכו אירלנד בכל השנים בגמר ובחצי גמר</vt:lpstr>
      <vt:lpstr>מספר הפעמים שמדינה הגיעה לשלושת המקומות הראשונים בגמר</vt:lpstr>
      <vt:lpstr>Machine Learning</vt:lpstr>
      <vt:lpstr>נתראה ב2022 בהצלחה לכל המתמודדים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שי לי פרדו</dc:creator>
  <cp:lastModifiedBy>שי לי פרדו</cp:lastModifiedBy>
  <cp:revision>6</cp:revision>
  <dcterms:created xsi:type="dcterms:W3CDTF">2022-01-24T10:08:07Z</dcterms:created>
  <dcterms:modified xsi:type="dcterms:W3CDTF">2022-01-26T16:43:59Z</dcterms:modified>
</cp:coreProperties>
</file>